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4" r:id="rId4"/>
  </p:sldMasterIdLst>
  <p:notesMasterIdLst>
    <p:notesMasterId r:id="rId46"/>
  </p:notesMasterIdLst>
  <p:handoutMasterIdLst>
    <p:handoutMasterId r:id="rId47"/>
  </p:handoutMasterIdLst>
  <p:sldIdLst>
    <p:sldId id="277" r:id="rId5"/>
    <p:sldId id="367" r:id="rId6"/>
    <p:sldId id="369" r:id="rId7"/>
    <p:sldId id="365" r:id="rId8"/>
    <p:sldId id="386" r:id="rId9"/>
    <p:sldId id="388" r:id="rId10"/>
    <p:sldId id="389" r:id="rId11"/>
    <p:sldId id="390" r:id="rId12"/>
    <p:sldId id="392" r:id="rId13"/>
    <p:sldId id="395" r:id="rId14"/>
    <p:sldId id="396" r:id="rId15"/>
    <p:sldId id="397" r:id="rId16"/>
    <p:sldId id="398" r:id="rId17"/>
    <p:sldId id="399" r:id="rId18"/>
    <p:sldId id="377" r:id="rId19"/>
    <p:sldId id="404" r:id="rId20"/>
    <p:sldId id="380" r:id="rId21"/>
    <p:sldId id="383" r:id="rId22"/>
    <p:sldId id="385" r:id="rId23"/>
    <p:sldId id="391" r:id="rId24"/>
    <p:sldId id="393" r:id="rId25"/>
    <p:sldId id="394" r:id="rId26"/>
    <p:sldId id="402" r:id="rId27"/>
    <p:sldId id="301" r:id="rId28"/>
    <p:sldId id="371" r:id="rId29"/>
    <p:sldId id="328" r:id="rId30"/>
    <p:sldId id="316" r:id="rId31"/>
    <p:sldId id="326" r:id="rId32"/>
    <p:sldId id="327" r:id="rId33"/>
    <p:sldId id="370" r:id="rId34"/>
    <p:sldId id="373" r:id="rId35"/>
    <p:sldId id="372" r:id="rId36"/>
    <p:sldId id="337" r:id="rId37"/>
    <p:sldId id="374" r:id="rId38"/>
    <p:sldId id="354" r:id="rId39"/>
    <p:sldId id="375" r:id="rId40"/>
    <p:sldId id="378" r:id="rId41"/>
    <p:sldId id="381" r:id="rId42"/>
    <p:sldId id="387" r:id="rId43"/>
    <p:sldId id="382" r:id="rId44"/>
    <p:sldId id="3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C2508-DE5B-4500-921C-FB190B977C36}" v="1" dt="2023-05-25T17:34:57.198"/>
    <p1510:client id="{6708F151-7426-400B-95F0-F72F2C1D6E79}" v="636" dt="2023-05-25T17:15:18.321"/>
    <p1510:client id="{7D23EF9A-0C8C-42DF-9DA0-65B4E5023C9C}" v="2427" dt="2023-05-25T19:54:33.948"/>
    <p1510:client id="{90079CEF-55D8-4B80-BB5E-CAB2B4B6DB15}" v="162" dt="2023-05-25T20:43:53.611"/>
    <p1510:client id="{A0612A1D-DA82-44DE-89F1-B84BD5BC5DED}" v="513" vWet="515" dt="2023-05-25T18:55:18.576"/>
    <p1510:client id="{DBF5C4C6-E395-431B-B0D9-D11F42A9F7A6}" v="1282" vWet="1284" dt="2023-05-25T18:50:07.164"/>
    <p1510:client id="{E2945DB0-1B7D-43D6-840E-43A708DC7473}" v="1029" dt="2023-05-25T23:55:40.509"/>
    <p1510:client id="{FBE2BE68-7BC5-46E7-806A-92397D5BBB8F}" v="551" dt="2023-05-25T20:31:46.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2C5EB4-0F47-4E99-8714-C8CE4DDEA7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F5BFDFB-DF37-45A2-9D53-5D042F32673F}">
      <dgm:prSet phldrT="[Text]" custT="1"/>
      <dgm:spPr/>
      <dgm:t>
        <a:bodyPr/>
        <a:lstStyle/>
        <a:p>
          <a:r>
            <a:rPr lang="en-US" sz="2400" dirty="0">
              <a:solidFill>
                <a:schemeClr val="tx1"/>
              </a:solidFill>
            </a:rPr>
            <a:t>Generate a comprehensive mind map for a given study material.</a:t>
          </a:r>
        </a:p>
      </dgm:t>
    </dgm:pt>
    <dgm:pt modelId="{5196E331-5D30-476C-B674-5A0D6918D27B}" type="parTrans" cxnId="{6326AF3D-A772-4906-9E92-CA1B8CCC26AB}">
      <dgm:prSet/>
      <dgm:spPr/>
      <dgm:t>
        <a:bodyPr/>
        <a:lstStyle/>
        <a:p>
          <a:endParaRPr lang="en-US"/>
        </a:p>
      </dgm:t>
    </dgm:pt>
    <dgm:pt modelId="{081B2A2B-B56A-4179-8BF7-F6E394A25A3A}" type="sibTrans" cxnId="{6326AF3D-A772-4906-9E92-CA1B8CCC26AB}">
      <dgm:prSet/>
      <dgm:spPr/>
      <dgm:t>
        <a:bodyPr/>
        <a:lstStyle/>
        <a:p>
          <a:endParaRPr lang="en-US"/>
        </a:p>
      </dgm:t>
    </dgm:pt>
    <dgm:pt modelId="{E840FA6B-E6C3-4EFC-B7BF-622ECF531E94}">
      <dgm:prSet phldrT="[Text]" custT="1"/>
      <dgm:spPr/>
      <dgm: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Generate a set of questions and answers from the study material and categorize them according to bloom’s taxonomy. </a:t>
          </a:r>
        </a:p>
      </dgm:t>
    </dgm:pt>
    <dgm:pt modelId="{948506CB-D3F9-4607-A011-C035462CC2D5}" type="parTrans" cxnId="{B2D3E082-4CA3-4E67-8C5B-FAB46657119F}">
      <dgm:prSet/>
      <dgm:spPr/>
      <dgm:t>
        <a:bodyPr/>
        <a:lstStyle/>
        <a:p>
          <a:endParaRPr lang="en-US"/>
        </a:p>
      </dgm:t>
    </dgm:pt>
    <dgm:pt modelId="{277ED97D-E945-476D-ACD2-F1C9389761B3}" type="sibTrans" cxnId="{B2D3E082-4CA3-4E67-8C5B-FAB46657119F}">
      <dgm:prSet/>
      <dgm:spPr/>
      <dgm:t>
        <a:bodyPr/>
        <a:lstStyle/>
        <a:p>
          <a:endParaRPr lang="en-US"/>
        </a:p>
      </dgm:t>
    </dgm:pt>
    <dgm:pt modelId="{C9E762A7-23EB-4181-B232-07C1024059A0}">
      <dgm:prSet phldrT="[Text]" custT="1"/>
      <dgm:spPr/>
      <dgm: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Track and forecast student performance in a specific subject.</a:t>
          </a:r>
        </a:p>
      </dgm:t>
    </dgm:pt>
    <dgm:pt modelId="{5CD3460C-3E38-40AB-8C09-319E91189238}" type="parTrans" cxnId="{9314298A-EB3E-40A7-9C07-550708BA2CBD}">
      <dgm:prSet/>
      <dgm:spPr/>
      <dgm:t>
        <a:bodyPr/>
        <a:lstStyle/>
        <a:p>
          <a:endParaRPr lang="en-US"/>
        </a:p>
      </dgm:t>
    </dgm:pt>
    <dgm:pt modelId="{76E7F011-F443-43B9-B673-75369CB11FF7}" type="sibTrans" cxnId="{9314298A-EB3E-40A7-9C07-550708BA2CBD}">
      <dgm:prSet/>
      <dgm:spPr/>
      <dgm:t>
        <a:bodyPr/>
        <a:lstStyle/>
        <a:p>
          <a:endParaRPr lang="en-US"/>
        </a:p>
      </dgm:t>
    </dgm:pt>
    <dgm:pt modelId="{433FEC4A-5E08-45FA-81E2-3D2381A09F50}">
      <dgm:prSet custT="1"/>
      <dgm:spPr/>
      <dgm: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Provide online extra study resources related to the upload study material. </a:t>
          </a:r>
        </a:p>
      </dgm:t>
    </dgm:pt>
    <dgm:pt modelId="{7F7B1C02-4BDE-4A0C-982B-D93648ED4385}" type="parTrans" cxnId="{4460225D-B4B5-4FA7-9D2A-AD1B91A98915}">
      <dgm:prSet/>
      <dgm:spPr/>
      <dgm:t>
        <a:bodyPr/>
        <a:lstStyle/>
        <a:p>
          <a:endParaRPr lang="en-US"/>
        </a:p>
      </dgm:t>
    </dgm:pt>
    <dgm:pt modelId="{16FFC78E-4DF1-4440-A240-C80AE53CEC68}" type="sibTrans" cxnId="{4460225D-B4B5-4FA7-9D2A-AD1B91A98915}">
      <dgm:prSet/>
      <dgm:spPr/>
      <dgm:t>
        <a:bodyPr/>
        <a:lstStyle/>
        <a:p>
          <a:endParaRPr lang="en-US"/>
        </a:p>
      </dgm:t>
    </dgm:pt>
    <dgm:pt modelId="{E7663103-0582-417E-AD2C-3CBE33E4DCBE}" type="pres">
      <dgm:prSet presAssocID="{692C5EB4-0F47-4E99-8714-C8CE4DDEA788}" presName="Name0" presStyleCnt="0">
        <dgm:presLayoutVars>
          <dgm:chMax val="7"/>
          <dgm:chPref val="7"/>
          <dgm:dir/>
        </dgm:presLayoutVars>
      </dgm:prSet>
      <dgm:spPr/>
    </dgm:pt>
    <dgm:pt modelId="{12C91E6B-2FEE-40D8-B878-55BE9F25C448}" type="pres">
      <dgm:prSet presAssocID="{692C5EB4-0F47-4E99-8714-C8CE4DDEA788}" presName="Name1" presStyleCnt="0"/>
      <dgm:spPr/>
    </dgm:pt>
    <dgm:pt modelId="{FBC930CD-3BBF-4E0A-9667-A01B9586A3AF}" type="pres">
      <dgm:prSet presAssocID="{692C5EB4-0F47-4E99-8714-C8CE4DDEA788}" presName="cycle" presStyleCnt="0"/>
      <dgm:spPr/>
    </dgm:pt>
    <dgm:pt modelId="{548407E7-CA5F-4308-9EC2-A80D792BDCF6}" type="pres">
      <dgm:prSet presAssocID="{692C5EB4-0F47-4E99-8714-C8CE4DDEA788}" presName="srcNode" presStyleLbl="node1" presStyleIdx="0" presStyleCnt="4"/>
      <dgm:spPr/>
    </dgm:pt>
    <dgm:pt modelId="{165A09F2-2F32-4005-B616-70AF04BEF105}" type="pres">
      <dgm:prSet presAssocID="{692C5EB4-0F47-4E99-8714-C8CE4DDEA788}" presName="conn" presStyleLbl="parChTrans1D2" presStyleIdx="0" presStyleCnt="1"/>
      <dgm:spPr/>
    </dgm:pt>
    <dgm:pt modelId="{CECB688F-A042-4162-9367-72659672D9C2}" type="pres">
      <dgm:prSet presAssocID="{692C5EB4-0F47-4E99-8714-C8CE4DDEA788}" presName="extraNode" presStyleLbl="node1" presStyleIdx="0" presStyleCnt="4"/>
      <dgm:spPr/>
    </dgm:pt>
    <dgm:pt modelId="{55AD593F-1784-4324-8C50-55C7AC4A987C}" type="pres">
      <dgm:prSet presAssocID="{692C5EB4-0F47-4E99-8714-C8CE4DDEA788}" presName="dstNode" presStyleLbl="node1" presStyleIdx="0" presStyleCnt="4"/>
      <dgm:spPr/>
    </dgm:pt>
    <dgm:pt modelId="{40CFB7A6-58F7-453E-906F-A97D1C71AFE4}" type="pres">
      <dgm:prSet presAssocID="{1F5BFDFB-DF37-45A2-9D53-5D042F32673F}" presName="text_1" presStyleLbl="node1" presStyleIdx="0" presStyleCnt="4">
        <dgm:presLayoutVars>
          <dgm:bulletEnabled val="1"/>
        </dgm:presLayoutVars>
      </dgm:prSet>
      <dgm:spPr/>
    </dgm:pt>
    <dgm:pt modelId="{B4FBE220-3DD0-4DE2-BEA8-4447B80359F6}" type="pres">
      <dgm:prSet presAssocID="{1F5BFDFB-DF37-45A2-9D53-5D042F32673F}" presName="accent_1" presStyleCnt="0"/>
      <dgm:spPr/>
    </dgm:pt>
    <dgm:pt modelId="{A865C7E5-3C02-4F02-8FF4-D8F4F174ECC4}" type="pres">
      <dgm:prSet presAssocID="{1F5BFDFB-DF37-45A2-9D53-5D042F32673F}" presName="accentRepeatNode" presStyleLbl="solidFgAcc1" presStyleIdx="0" presStyleCnt="4"/>
      <dgm:spPr/>
    </dgm:pt>
    <dgm:pt modelId="{80DB20F0-CE6F-4C5C-A971-6AF45E0BB01A}" type="pres">
      <dgm:prSet presAssocID="{E840FA6B-E6C3-4EFC-B7BF-622ECF531E94}" presName="text_2" presStyleLbl="node1" presStyleIdx="1" presStyleCnt="4" custScaleY="107772">
        <dgm:presLayoutVars>
          <dgm:bulletEnabled val="1"/>
        </dgm:presLayoutVars>
      </dgm:prSet>
      <dgm:spPr/>
    </dgm:pt>
    <dgm:pt modelId="{0FB2A197-5571-4FE2-9536-1741234BBF5F}" type="pres">
      <dgm:prSet presAssocID="{E840FA6B-E6C3-4EFC-B7BF-622ECF531E94}" presName="accent_2" presStyleCnt="0"/>
      <dgm:spPr/>
    </dgm:pt>
    <dgm:pt modelId="{6A74E1AA-8201-4395-A7F2-D4DF212101C5}" type="pres">
      <dgm:prSet presAssocID="{E840FA6B-E6C3-4EFC-B7BF-622ECF531E94}" presName="accentRepeatNode" presStyleLbl="solidFgAcc1" presStyleIdx="1" presStyleCnt="4"/>
      <dgm:spPr/>
    </dgm:pt>
    <dgm:pt modelId="{86F57CC4-7379-4471-8999-C682DF590994}" type="pres">
      <dgm:prSet presAssocID="{C9E762A7-23EB-4181-B232-07C1024059A0}" presName="text_3" presStyleLbl="node1" presStyleIdx="2" presStyleCnt="4">
        <dgm:presLayoutVars>
          <dgm:bulletEnabled val="1"/>
        </dgm:presLayoutVars>
      </dgm:prSet>
      <dgm:spPr/>
    </dgm:pt>
    <dgm:pt modelId="{B9053178-610E-4C4B-8DD0-203898C8D971}" type="pres">
      <dgm:prSet presAssocID="{C9E762A7-23EB-4181-B232-07C1024059A0}" presName="accent_3" presStyleCnt="0"/>
      <dgm:spPr/>
    </dgm:pt>
    <dgm:pt modelId="{F3B45707-2F0B-4279-84E2-BFC217B36CD7}" type="pres">
      <dgm:prSet presAssocID="{C9E762A7-23EB-4181-B232-07C1024059A0}" presName="accentRepeatNode" presStyleLbl="solidFgAcc1" presStyleIdx="2" presStyleCnt="4"/>
      <dgm:spPr/>
    </dgm:pt>
    <dgm:pt modelId="{17C3DE91-494C-45E6-87C8-6B6E2AC1D61C}" type="pres">
      <dgm:prSet presAssocID="{433FEC4A-5E08-45FA-81E2-3D2381A09F50}" presName="text_4" presStyleLbl="node1" presStyleIdx="3" presStyleCnt="4">
        <dgm:presLayoutVars>
          <dgm:bulletEnabled val="1"/>
        </dgm:presLayoutVars>
      </dgm:prSet>
      <dgm:spPr/>
    </dgm:pt>
    <dgm:pt modelId="{B95D7840-879E-4EF2-B4C3-F2D744B4DC6E}" type="pres">
      <dgm:prSet presAssocID="{433FEC4A-5E08-45FA-81E2-3D2381A09F50}" presName="accent_4" presStyleCnt="0"/>
      <dgm:spPr/>
    </dgm:pt>
    <dgm:pt modelId="{46BD148D-24C6-4305-B850-7BF2B2DF3143}" type="pres">
      <dgm:prSet presAssocID="{433FEC4A-5E08-45FA-81E2-3D2381A09F50}" presName="accentRepeatNode" presStyleLbl="solidFgAcc1" presStyleIdx="3" presStyleCnt="4"/>
      <dgm:spPr/>
    </dgm:pt>
  </dgm:ptLst>
  <dgm:cxnLst>
    <dgm:cxn modelId="{3051B60E-F512-4714-AFBE-60B99EB833D8}" type="presOf" srcId="{C9E762A7-23EB-4181-B232-07C1024059A0}" destId="{86F57CC4-7379-4471-8999-C682DF590994}" srcOrd="0" destOrd="0" presId="urn:microsoft.com/office/officeart/2008/layout/VerticalCurvedList"/>
    <dgm:cxn modelId="{6326AF3D-A772-4906-9E92-CA1B8CCC26AB}" srcId="{692C5EB4-0F47-4E99-8714-C8CE4DDEA788}" destId="{1F5BFDFB-DF37-45A2-9D53-5D042F32673F}" srcOrd="0" destOrd="0" parTransId="{5196E331-5D30-476C-B674-5A0D6918D27B}" sibTransId="{081B2A2B-B56A-4179-8BF7-F6E394A25A3A}"/>
    <dgm:cxn modelId="{4460225D-B4B5-4FA7-9D2A-AD1B91A98915}" srcId="{692C5EB4-0F47-4E99-8714-C8CE4DDEA788}" destId="{433FEC4A-5E08-45FA-81E2-3D2381A09F50}" srcOrd="3" destOrd="0" parTransId="{7F7B1C02-4BDE-4A0C-982B-D93648ED4385}" sibTransId="{16FFC78E-4DF1-4440-A240-C80AE53CEC68}"/>
    <dgm:cxn modelId="{B2D3E082-4CA3-4E67-8C5B-FAB46657119F}" srcId="{692C5EB4-0F47-4E99-8714-C8CE4DDEA788}" destId="{E840FA6B-E6C3-4EFC-B7BF-622ECF531E94}" srcOrd="1" destOrd="0" parTransId="{948506CB-D3F9-4607-A011-C035462CC2D5}" sibTransId="{277ED97D-E945-476D-ACD2-F1C9389761B3}"/>
    <dgm:cxn modelId="{61687F85-2B3A-4029-8974-E0CC62FB3AB7}" type="presOf" srcId="{081B2A2B-B56A-4179-8BF7-F6E394A25A3A}" destId="{165A09F2-2F32-4005-B616-70AF04BEF105}" srcOrd="0" destOrd="0" presId="urn:microsoft.com/office/officeart/2008/layout/VerticalCurvedList"/>
    <dgm:cxn modelId="{9314298A-EB3E-40A7-9C07-550708BA2CBD}" srcId="{692C5EB4-0F47-4E99-8714-C8CE4DDEA788}" destId="{C9E762A7-23EB-4181-B232-07C1024059A0}" srcOrd="2" destOrd="0" parTransId="{5CD3460C-3E38-40AB-8C09-319E91189238}" sibTransId="{76E7F011-F443-43B9-B673-75369CB11FF7}"/>
    <dgm:cxn modelId="{B2944093-468E-4FE3-804B-3F462E7A2CCC}" type="presOf" srcId="{692C5EB4-0F47-4E99-8714-C8CE4DDEA788}" destId="{E7663103-0582-417E-AD2C-3CBE33E4DCBE}" srcOrd="0" destOrd="0" presId="urn:microsoft.com/office/officeart/2008/layout/VerticalCurvedList"/>
    <dgm:cxn modelId="{89E0C894-74CD-4690-BF37-8C88E069F6DB}" type="presOf" srcId="{433FEC4A-5E08-45FA-81E2-3D2381A09F50}" destId="{17C3DE91-494C-45E6-87C8-6B6E2AC1D61C}" srcOrd="0" destOrd="0" presId="urn:microsoft.com/office/officeart/2008/layout/VerticalCurvedList"/>
    <dgm:cxn modelId="{CBDCD0EA-EBE8-418C-9E4C-BAC5207B3F4B}" type="presOf" srcId="{1F5BFDFB-DF37-45A2-9D53-5D042F32673F}" destId="{40CFB7A6-58F7-453E-906F-A97D1C71AFE4}" srcOrd="0" destOrd="0" presId="urn:microsoft.com/office/officeart/2008/layout/VerticalCurvedList"/>
    <dgm:cxn modelId="{B870BCEC-D370-427A-8F01-AA5DA242A079}" type="presOf" srcId="{E840FA6B-E6C3-4EFC-B7BF-622ECF531E94}" destId="{80DB20F0-CE6F-4C5C-A971-6AF45E0BB01A}" srcOrd="0" destOrd="0" presId="urn:microsoft.com/office/officeart/2008/layout/VerticalCurvedList"/>
    <dgm:cxn modelId="{925625DD-8062-4112-ACB8-9F1BBE13FB04}" type="presParOf" srcId="{E7663103-0582-417E-AD2C-3CBE33E4DCBE}" destId="{12C91E6B-2FEE-40D8-B878-55BE9F25C448}" srcOrd="0" destOrd="0" presId="urn:microsoft.com/office/officeart/2008/layout/VerticalCurvedList"/>
    <dgm:cxn modelId="{FBEA3C98-DD46-4666-8E9B-145D3AA8D6BB}" type="presParOf" srcId="{12C91E6B-2FEE-40D8-B878-55BE9F25C448}" destId="{FBC930CD-3BBF-4E0A-9667-A01B9586A3AF}" srcOrd="0" destOrd="0" presId="urn:microsoft.com/office/officeart/2008/layout/VerticalCurvedList"/>
    <dgm:cxn modelId="{9C733792-2B25-4033-9DA8-7C067E7274CD}" type="presParOf" srcId="{FBC930CD-3BBF-4E0A-9667-A01B9586A3AF}" destId="{548407E7-CA5F-4308-9EC2-A80D792BDCF6}" srcOrd="0" destOrd="0" presId="urn:microsoft.com/office/officeart/2008/layout/VerticalCurvedList"/>
    <dgm:cxn modelId="{4C3C120F-A3CF-4875-82E9-26E44F0934FC}" type="presParOf" srcId="{FBC930CD-3BBF-4E0A-9667-A01B9586A3AF}" destId="{165A09F2-2F32-4005-B616-70AF04BEF105}" srcOrd="1" destOrd="0" presId="urn:microsoft.com/office/officeart/2008/layout/VerticalCurvedList"/>
    <dgm:cxn modelId="{96EAB0EC-1711-4C9A-B39C-3665D50A17BD}" type="presParOf" srcId="{FBC930CD-3BBF-4E0A-9667-A01B9586A3AF}" destId="{CECB688F-A042-4162-9367-72659672D9C2}" srcOrd="2" destOrd="0" presId="urn:microsoft.com/office/officeart/2008/layout/VerticalCurvedList"/>
    <dgm:cxn modelId="{53B6FFBF-E480-4E78-8843-37ABD9031C3D}" type="presParOf" srcId="{FBC930CD-3BBF-4E0A-9667-A01B9586A3AF}" destId="{55AD593F-1784-4324-8C50-55C7AC4A987C}" srcOrd="3" destOrd="0" presId="urn:microsoft.com/office/officeart/2008/layout/VerticalCurvedList"/>
    <dgm:cxn modelId="{57DCD716-74FB-47D7-9A4D-894D47F02DCA}" type="presParOf" srcId="{12C91E6B-2FEE-40D8-B878-55BE9F25C448}" destId="{40CFB7A6-58F7-453E-906F-A97D1C71AFE4}" srcOrd="1" destOrd="0" presId="urn:microsoft.com/office/officeart/2008/layout/VerticalCurvedList"/>
    <dgm:cxn modelId="{F6E7AF63-E7D1-4A0D-8AAA-5BEE601DDA8C}" type="presParOf" srcId="{12C91E6B-2FEE-40D8-B878-55BE9F25C448}" destId="{B4FBE220-3DD0-4DE2-BEA8-4447B80359F6}" srcOrd="2" destOrd="0" presId="urn:microsoft.com/office/officeart/2008/layout/VerticalCurvedList"/>
    <dgm:cxn modelId="{723E258F-DE70-48FB-9F81-5978E2E7DF12}" type="presParOf" srcId="{B4FBE220-3DD0-4DE2-BEA8-4447B80359F6}" destId="{A865C7E5-3C02-4F02-8FF4-D8F4F174ECC4}" srcOrd="0" destOrd="0" presId="urn:microsoft.com/office/officeart/2008/layout/VerticalCurvedList"/>
    <dgm:cxn modelId="{C5080753-37E1-427C-BEA6-E3869A5674C7}" type="presParOf" srcId="{12C91E6B-2FEE-40D8-B878-55BE9F25C448}" destId="{80DB20F0-CE6F-4C5C-A971-6AF45E0BB01A}" srcOrd="3" destOrd="0" presId="urn:microsoft.com/office/officeart/2008/layout/VerticalCurvedList"/>
    <dgm:cxn modelId="{3728220C-537F-4053-86AE-D417D7D0E84E}" type="presParOf" srcId="{12C91E6B-2FEE-40D8-B878-55BE9F25C448}" destId="{0FB2A197-5571-4FE2-9536-1741234BBF5F}" srcOrd="4" destOrd="0" presId="urn:microsoft.com/office/officeart/2008/layout/VerticalCurvedList"/>
    <dgm:cxn modelId="{7550A8FA-16EE-4B15-AA81-9175A13823A0}" type="presParOf" srcId="{0FB2A197-5571-4FE2-9536-1741234BBF5F}" destId="{6A74E1AA-8201-4395-A7F2-D4DF212101C5}" srcOrd="0" destOrd="0" presId="urn:microsoft.com/office/officeart/2008/layout/VerticalCurvedList"/>
    <dgm:cxn modelId="{4B2788B7-82AD-4209-BB25-D18F8DCCD77E}" type="presParOf" srcId="{12C91E6B-2FEE-40D8-B878-55BE9F25C448}" destId="{86F57CC4-7379-4471-8999-C682DF590994}" srcOrd="5" destOrd="0" presId="urn:microsoft.com/office/officeart/2008/layout/VerticalCurvedList"/>
    <dgm:cxn modelId="{DAC9F5F7-A36E-4F88-8309-DC2731824E5C}" type="presParOf" srcId="{12C91E6B-2FEE-40D8-B878-55BE9F25C448}" destId="{B9053178-610E-4C4B-8DD0-203898C8D971}" srcOrd="6" destOrd="0" presId="urn:microsoft.com/office/officeart/2008/layout/VerticalCurvedList"/>
    <dgm:cxn modelId="{D36B07CF-1AE5-4295-8B4E-4165BF00F8C8}" type="presParOf" srcId="{B9053178-610E-4C4B-8DD0-203898C8D971}" destId="{F3B45707-2F0B-4279-84E2-BFC217B36CD7}" srcOrd="0" destOrd="0" presId="urn:microsoft.com/office/officeart/2008/layout/VerticalCurvedList"/>
    <dgm:cxn modelId="{9B96F03A-F4C7-4DFC-B2E0-34DFD932ABD0}" type="presParOf" srcId="{12C91E6B-2FEE-40D8-B878-55BE9F25C448}" destId="{17C3DE91-494C-45E6-87C8-6B6E2AC1D61C}" srcOrd="7" destOrd="0" presId="urn:microsoft.com/office/officeart/2008/layout/VerticalCurvedList"/>
    <dgm:cxn modelId="{D355665E-B4EE-4546-AB9D-DEF351EB1F7A}" type="presParOf" srcId="{12C91E6B-2FEE-40D8-B878-55BE9F25C448}" destId="{B95D7840-879E-4EF2-B4C3-F2D744B4DC6E}" srcOrd="8" destOrd="0" presId="urn:microsoft.com/office/officeart/2008/layout/VerticalCurvedList"/>
    <dgm:cxn modelId="{88F205DB-D4BA-47E3-99B8-E943594AAB33}" type="presParOf" srcId="{B95D7840-879E-4EF2-B4C3-F2D744B4DC6E}" destId="{46BD148D-24C6-4305-B850-7BF2B2DF314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3EDBFF-B1A1-4A09-99A5-DA6529BA8111}"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US"/>
        </a:p>
      </dgm:t>
    </dgm:pt>
    <dgm:pt modelId="{8F08D9DF-DB44-4FAD-86B7-A0820FAC0AE4}">
      <dgm:prSet phldrT="[Text]" custT="1"/>
      <dgm:spPr/>
      <dgm:t>
        <a:bodyPr/>
        <a:lstStyle/>
        <a:p>
          <a:r>
            <a:rPr lang="en-US" sz="3200" dirty="0">
              <a:solidFill>
                <a:schemeClr val="tx1"/>
              </a:solidFill>
            </a:rPr>
            <a:t>Performance Index</a:t>
          </a:r>
        </a:p>
      </dgm:t>
    </dgm:pt>
    <dgm:pt modelId="{32F2AD2F-D4A4-4578-98F4-5A8F392B7D29}" type="parTrans" cxnId="{960BC967-85D1-4699-8325-BD1FF880633C}">
      <dgm:prSet/>
      <dgm:spPr/>
      <dgm:t>
        <a:bodyPr/>
        <a:lstStyle/>
        <a:p>
          <a:endParaRPr lang="en-US"/>
        </a:p>
      </dgm:t>
    </dgm:pt>
    <dgm:pt modelId="{690965FF-4310-4407-9276-4615D3925DFC}" type="sibTrans" cxnId="{960BC967-85D1-4699-8325-BD1FF880633C}">
      <dgm:prSet/>
      <dgm:spPr/>
      <dgm:t>
        <a:bodyPr/>
        <a:lstStyle/>
        <a:p>
          <a:endParaRPr lang="en-US"/>
        </a:p>
      </dgm:t>
    </dgm:pt>
    <dgm:pt modelId="{389537C6-79A1-4A7B-B4FB-472F1BAE6112}">
      <dgm:prSet phldrT="[Text]" custT="1"/>
      <dgm:spPr/>
      <dgm:t>
        <a:bodyPr/>
        <a:lstStyle/>
        <a:p>
          <a:r>
            <a:rPr lang="en-US" sz="2800" dirty="0">
              <a:solidFill>
                <a:schemeClr val="tx1"/>
              </a:solidFill>
            </a:rPr>
            <a:t>Platform Based Metrics</a:t>
          </a:r>
        </a:p>
      </dgm:t>
    </dgm:pt>
    <dgm:pt modelId="{BD8D9F39-18AF-4ABC-87B3-40275B0C719F}" type="parTrans" cxnId="{CE76B6C9-357A-4DD9-91B5-F633CA51D748}">
      <dgm:prSet/>
      <dgm:spPr/>
      <dgm:t>
        <a:bodyPr/>
        <a:lstStyle/>
        <a:p>
          <a:endParaRPr lang="en-US"/>
        </a:p>
      </dgm:t>
    </dgm:pt>
    <dgm:pt modelId="{B21EFB31-C527-4323-B09B-64840E5656A7}" type="sibTrans" cxnId="{CE76B6C9-357A-4DD9-91B5-F633CA51D748}">
      <dgm:prSet/>
      <dgm:spPr/>
      <dgm:t>
        <a:bodyPr/>
        <a:lstStyle/>
        <a:p>
          <a:endParaRPr lang="en-US"/>
        </a:p>
      </dgm:t>
    </dgm:pt>
    <dgm:pt modelId="{F87078F2-9A0A-406A-BB3F-D487830923D6}">
      <dgm:prSet phldrT="[Text]" custT="1"/>
      <dgm:spPr>
        <a:solidFill>
          <a:srgbClr val="FFC000">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1. Average Active Time Per Day.</a:t>
          </a:r>
        </a:p>
        <a:p>
          <a:pPr marL="0" lvl="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2. Average Number of Quizzes Completed Per Day.</a:t>
          </a:r>
        </a:p>
        <a:p>
          <a:pPr marL="0" lvl="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3. Average Time Taken to Answer a Question in a Quiz.</a:t>
          </a:r>
        </a:p>
      </dgm:t>
    </dgm:pt>
    <dgm:pt modelId="{B496E17E-F1BC-4C01-B965-401A92179E9C}" type="parTrans" cxnId="{0B50B29A-ABEE-456B-B0E6-7B408E9041F8}">
      <dgm:prSet/>
      <dgm:spPr/>
      <dgm:t>
        <a:bodyPr/>
        <a:lstStyle/>
        <a:p>
          <a:endParaRPr lang="en-US"/>
        </a:p>
      </dgm:t>
    </dgm:pt>
    <dgm:pt modelId="{7E087345-958D-4546-8846-CD22E931880E}" type="sibTrans" cxnId="{0B50B29A-ABEE-456B-B0E6-7B408E9041F8}">
      <dgm:prSet/>
      <dgm:spPr/>
      <dgm:t>
        <a:bodyPr/>
        <a:lstStyle/>
        <a:p>
          <a:endParaRPr lang="en-US"/>
        </a:p>
      </dgm:t>
    </dgm:pt>
    <dgm:pt modelId="{29E4FD20-E832-466A-8C37-4C11A8D0FE6C}">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800" kern="1200" dirty="0">
              <a:solidFill>
                <a:schemeClr val="tx1"/>
              </a:solidFill>
              <a:latin typeface="Calibri" panose="020F0502020204030204"/>
              <a:ea typeface="+mn-ea"/>
              <a:cs typeface="+mn-cs"/>
            </a:rPr>
            <a:t>Bloom’s Taxonomy Metrics</a:t>
          </a:r>
        </a:p>
      </dgm:t>
    </dgm:pt>
    <dgm:pt modelId="{0C163CBD-1D8C-45F7-8714-195AD83D6D32}" type="parTrans" cxnId="{2C01FB05-3A04-4BE8-965E-5DEC5CC33ACD}">
      <dgm:prSet/>
      <dgm:spPr/>
      <dgm:t>
        <a:bodyPr/>
        <a:lstStyle/>
        <a:p>
          <a:endParaRPr lang="en-US"/>
        </a:p>
      </dgm:t>
    </dgm:pt>
    <dgm:pt modelId="{9BDEEE85-ACA0-4D82-B86F-3DADA188F335}" type="sibTrans" cxnId="{2C01FB05-3A04-4BE8-965E-5DEC5CC33ACD}">
      <dgm:prSet/>
      <dgm:spPr/>
      <dgm:t>
        <a:bodyPr/>
        <a:lstStyle/>
        <a:p>
          <a:endParaRPr lang="en-US"/>
        </a:p>
      </dgm:t>
    </dgm:pt>
    <dgm:pt modelId="{0D1F2026-1108-42E7-9E90-D3463A7616A1}">
      <dgm:prSet phldrT="[Text]" custT="1"/>
      <dgm:spPr>
        <a:solidFill>
          <a:srgbClr val="FFC000">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algn="l">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1. L1 – Remembering and Understanding.</a:t>
          </a:r>
        </a:p>
        <a:p>
          <a:pPr algn="l">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2. L2 – Applying.</a:t>
          </a:r>
        </a:p>
        <a:p>
          <a:pPr algn="l">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3. L3 – Analyzing, Evaluating and Creating.</a:t>
          </a:r>
        </a:p>
      </dgm:t>
    </dgm:pt>
    <dgm:pt modelId="{380718CB-3F7A-4480-880F-96C53344D7DA}" type="parTrans" cxnId="{BD9F5500-264C-4AAE-ABEA-49E613D860C1}">
      <dgm:prSet/>
      <dgm:spPr/>
      <dgm:t>
        <a:bodyPr/>
        <a:lstStyle/>
        <a:p>
          <a:endParaRPr lang="en-US"/>
        </a:p>
      </dgm:t>
    </dgm:pt>
    <dgm:pt modelId="{05144595-CBBF-4A73-AA00-20E0FBA98604}" type="sibTrans" cxnId="{BD9F5500-264C-4AAE-ABEA-49E613D860C1}">
      <dgm:prSet/>
      <dgm:spPr/>
      <dgm:t>
        <a:bodyPr/>
        <a:lstStyle/>
        <a:p>
          <a:endParaRPr lang="en-US"/>
        </a:p>
      </dgm:t>
    </dgm:pt>
    <dgm:pt modelId="{CD7800DD-F3ED-4745-BCE2-EB53FB8F9DF5}" type="pres">
      <dgm:prSet presAssocID="{2B3EDBFF-B1A1-4A09-99A5-DA6529BA8111}" presName="diagram" presStyleCnt="0">
        <dgm:presLayoutVars>
          <dgm:chPref val="1"/>
          <dgm:dir/>
          <dgm:animOne val="branch"/>
          <dgm:animLvl val="lvl"/>
          <dgm:resizeHandles val="exact"/>
        </dgm:presLayoutVars>
      </dgm:prSet>
      <dgm:spPr/>
    </dgm:pt>
    <dgm:pt modelId="{BFD42506-9E1C-4568-8411-E9AC70B94927}" type="pres">
      <dgm:prSet presAssocID="{8F08D9DF-DB44-4FAD-86B7-A0820FAC0AE4}" presName="root1" presStyleCnt="0"/>
      <dgm:spPr/>
    </dgm:pt>
    <dgm:pt modelId="{38743A98-00A3-4463-B5BD-35A7F02E18F1}" type="pres">
      <dgm:prSet presAssocID="{8F08D9DF-DB44-4FAD-86B7-A0820FAC0AE4}" presName="LevelOneTextNode" presStyleLbl="node0" presStyleIdx="0" presStyleCnt="1" custScaleX="76978" custScaleY="84275" custLinFactNeighborX="4816" custLinFactNeighborY="-1606">
        <dgm:presLayoutVars>
          <dgm:chPref val="3"/>
        </dgm:presLayoutVars>
      </dgm:prSet>
      <dgm:spPr/>
    </dgm:pt>
    <dgm:pt modelId="{D4278B6A-AEF3-47FC-B8BB-9C6363C64092}" type="pres">
      <dgm:prSet presAssocID="{8F08D9DF-DB44-4FAD-86B7-A0820FAC0AE4}" presName="level2hierChild" presStyleCnt="0"/>
      <dgm:spPr/>
    </dgm:pt>
    <dgm:pt modelId="{6D222B14-7D68-4B2C-B6FF-1EEC8DCFB427}" type="pres">
      <dgm:prSet presAssocID="{BD8D9F39-18AF-4ABC-87B3-40275B0C719F}" presName="conn2-1" presStyleLbl="parChTrans1D2" presStyleIdx="0" presStyleCnt="2"/>
      <dgm:spPr/>
    </dgm:pt>
    <dgm:pt modelId="{4BFBE3FE-DCD4-44EA-A904-C98A19452BC9}" type="pres">
      <dgm:prSet presAssocID="{BD8D9F39-18AF-4ABC-87B3-40275B0C719F}" presName="connTx" presStyleLbl="parChTrans1D2" presStyleIdx="0" presStyleCnt="2"/>
      <dgm:spPr/>
    </dgm:pt>
    <dgm:pt modelId="{605E97AD-01E4-4070-8629-7B62D48A652F}" type="pres">
      <dgm:prSet presAssocID="{389537C6-79A1-4A7B-B4FB-472F1BAE6112}" presName="root2" presStyleCnt="0"/>
      <dgm:spPr/>
    </dgm:pt>
    <dgm:pt modelId="{548B76A1-F040-4CB1-AB18-BC1181614242}" type="pres">
      <dgm:prSet presAssocID="{389537C6-79A1-4A7B-B4FB-472F1BAE6112}" presName="LevelTwoTextNode" presStyleLbl="node2" presStyleIdx="0" presStyleCnt="2" custScaleX="74623" custScaleY="78859" custLinFactNeighborX="-10837">
        <dgm:presLayoutVars>
          <dgm:chPref val="3"/>
        </dgm:presLayoutVars>
      </dgm:prSet>
      <dgm:spPr/>
    </dgm:pt>
    <dgm:pt modelId="{A8ED4EC2-ADCE-44D2-99F9-1A38110691D1}" type="pres">
      <dgm:prSet presAssocID="{389537C6-79A1-4A7B-B4FB-472F1BAE6112}" presName="level3hierChild" presStyleCnt="0"/>
      <dgm:spPr/>
    </dgm:pt>
    <dgm:pt modelId="{3C398808-750D-4542-93F3-5D8018ED8E7D}" type="pres">
      <dgm:prSet presAssocID="{B496E17E-F1BC-4C01-B965-401A92179E9C}" presName="conn2-1" presStyleLbl="parChTrans1D3" presStyleIdx="0" presStyleCnt="2"/>
      <dgm:spPr/>
    </dgm:pt>
    <dgm:pt modelId="{F2714223-78BC-4264-B5F7-EC6B7931C1A5}" type="pres">
      <dgm:prSet presAssocID="{B496E17E-F1BC-4C01-B965-401A92179E9C}" presName="connTx" presStyleLbl="parChTrans1D3" presStyleIdx="0" presStyleCnt="2"/>
      <dgm:spPr/>
    </dgm:pt>
    <dgm:pt modelId="{312A5EE6-E692-43F8-9225-F25F4784FB3E}" type="pres">
      <dgm:prSet presAssocID="{F87078F2-9A0A-406A-BB3F-D487830923D6}" presName="root2" presStyleCnt="0"/>
      <dgm:spPr/>
    </dgm:pt>
    <dgm:pt modelId="{9DB6FF02-A70C-4D39-9CD1-EBDB85655335}" type="pres">
      <dgm:prSet presAssocID="{F87078F2-9A0A-406A-BB3F-D487830923D6}" presName="LevelTwoTextNode" presStyleLbl="node3" presStyleIdx="0" presStyleCnt="2" custScaleX="94111" custScaleY="136013" custLinFactNeighborX="-13245" custLinFactNeighborY="0">
        <dgm:presLayoutVars>
          <dgm:chPref val="3"/>
        </dgm:presLayoutVars>
      </dgm:prSet>
      <dgm:spPr>
        <a:xfrm>
          <a:off x="6328578" y="1075776"/>
          <a:ext cx="5086395" cy="2043310"/>
        </a:xfrm>
        <a:prstGeom prst="roundRect">
          <a:avLst>
            <a:gd name="adj" fmla="val 10000"/>
          </a:avLst>
        </a:prstGeom>
      </dgm:spPr>
    </dgm:pt>
    <dgm:pt modelId="{D55E05C2-FFF8-486F-AB14-75246FAB389B}" type="pres">
      <dgm:prSet presAssocID="{F87078F2-9A0A-406A-BB3F-D487830923D6}" presName="level3hierChild" presStyleCnt="0"/>
      <dgm:spPr/>
    </dgm:pt>
    <dgm:pt modelId="{A454BE8C-EA21-434D-836D-A18F7461D7C7}" type="pres">
      <dgm:prSet presAssocID="{0C163CBD-1D8C-45F7-8714-195AD83D6D32}" presName="conn2-1" presStyleLbl="parChTrans1D2" presStyleIdx="1" presStyleCnt="2"/>
      <dgm:spPr/>
    </dgm:pt>
    <dgm:pt modelId="{90F78D4C-E6E3-4CB0-AC6B-B27A612BEDA7}" type="pres">
      <dgm:prSet presAssocID="{0C163CBD-1D8C-45F7-8714-195AD83D6D32}" presName="connTx" presStyleLbl="parChTrans1D2" presStyleIdx="1" presStyleCnt="2"/>
      <dgm:spPr/>
    </dgm:pt>
    <dgm:pt modelId="{2340489A-AD84-4ED2-86DC-7E8133006B35}" type="pres">
      <dgm:prSet presAssocID="{29E4FD20-E832-466A-8C37-4C11A8D0FE6C}" presName="root2" presStyleCnt="0"/>
      <dgm:spPr/>
    </dgm:pt>
    <dgm:pt modelId="{34713749-3721-4F9E-ADB9-FD0AF8D767A0}" type="pres">
      <dgm:prSet presAssocID="{29E4FD20-E832-466A-8C37-4C11A8D0FE6C}" presName="LevelTwoTextNode" presStyleLbl="node2" presStyleIdx="1" presStyleCnt="2" custScaleX="73855" custScaleY="74147" custLinFactNeighborX="-8829" custLinFactNeighborY="4816">
        <dgm:presLayoutVars>
          <dgm:chPref val="3"/>
        </dgm:presLayoutVars>
      </dgm:prSet>
      <dgm:spPr>
        <a:xfrm>
          <a:off x="3545876" y="3313185"/>
          <a:ext cx="2847911" cy="1358011"/>
        </a:xfrm>
        <a:prstGeom prst="roundRect">
          <a:avLst>
            <a:gd name="adj" fmla="val 10000"/>
          </a:avLst>
        </a:prstGeom>
      </dgm:spPr>
    </dgm:pt>
    <dgm:pt modelId="{1445359D-0162-4C6D-8E92-64EFC15DEA67}" type="pres">
      <dgm:prSet presAssocID="{29E4FD20-E832-466A-8C37-4C11A8D0FE6C}" presName="level3hierChild" presStyleCnt="0"/>
      <dgm:spPr/>
    </dgm:pt>
    <dgm:pt modelId="{2302ED81-9911-4843-8A58-45DC2EA4BEB8}" type="pres">
      <dgm:prSet presAssocID="{380718CB-3F7A-4480-880F-96C53344D7DA}" presName="conn2-1" presStyleLbl="parChTrans1D3" presStyleIdx="1" presStyleCnt="2"/>
      <dgm:spPr/>
    </dgm:pt>
    <dgm:pt modelId="{B0E16E0D-D2C4-4487-AD7E-5463B5E6D804}" type="pres">
      <dgm:prSet presAssocID="{380718CB-3F7A-4480-880F-96C53344D7DA}" presName="connTx" presStyleLbl="parChTrans1D3" presStyleIdx="1" presStyleCnt="2"/>
      <dgm:spPr/>
    </dgm:pt>
    <dgm:pt modelId="{D163353F-49E2-4BF3-B367-8856BBFC098F}" type="pres">
      <dgm:prSet presAssocID="{0D1F2026-1108-42E7-9E90-D3463A7616A1}" presName="root2" presStyleCnt="0"/>
      <dgm:spPr/>
    </dgm:pt>
    <dgm:pt modelId="{03CFB3F9-2F49-43C4-8C96-26324C57C7A7}" type="pres">
      <dgm:prSet presAssocID="{0D1F2026-1108-42E7-9E90-D3463A7616A1}" presName="LevelTwoTextNode" presStyleLbl="node3" presStyleIdx="1" presStyleCnt="2" custScaleX="93726" custLinFactNeighborX="-12113" custLinFactNeighborY="4818">
        <dgm:presLayoutVars>
          <dgm:chPref val="3"/>
        </dgm:presLayoutVars>
      </dgm:prSet>
      <dgm:spPr>
        <a:xfrm>
          <a:off x="7767401" y="3098321"/>
          <a:ext cx="3655291" cy="1827645"/>
        </a:xfrm>
        <a:prstGeom prst="roundRect">
          <a:avLst>
            <a:gd name="adj" fmla="val 10000"/>
          </a:avLst>
        </a:prstGeom>
      </dgm:spPr>
    </dgm:pt>
    <dgm:pt modelId="{3ABDD3F1-A61A-49D7-ACD9-9D35C55922C5}" type="pres">
      <dgm:prSet presAssocID="{0D1F2026-1108-42E7-9E90-D3463A7616A1}" presName="level3hierChild" presStyleCnt="0"/>
      <dgm:spPr/>
    </dgm:pt>
  </dgm:ptLst>
  <dgm:cxnLst>
    <dgm:cxn modelId="{BD9F5500-264C-4AAE-ABEA-49E613D860C1}" srcId="{29E4FD20-E832-466A-8C37-4C11A8D0FE6C}" destId="{0D1F2026-1108-42E7-9E90-D3463A7616A1}" srcOrd="0" destOrd="0" parTransId="{380718CB-3F7A-4480-880F-96C53344D7DA}" sibTransId="{05144595-CBBF-4A73-AA00-20E0FBA98604}"/>
    <dgm:cxn modelId="{2C01FB05-3A04-4BE8-965E-5DEC5CC33ACD}" srcId="{8F08D9DF-DB44-4FAD-86B7-A0820FAC0AE4}" destId="{29E4FD20-E832-466A-8C37-4C11A8D0FE6C}" srcOrd="1" destOrd="0" parTransId="{0C163CBD-1D8C-45F7-8714-195AD83D6D32}" sibTransId="{9BDEEE85-ACA0-4D82-B86F-3DADA188F335}"/>
    <dgm:cxn modelId="{F969A909-C690-4B98-AF17-8F6260562E14}" type="presOf" srcId="{29E4FD20-E832-466A-8C37-4C11A8D0FE6C}" destId="{34713749-3721-4F9E-ADB9-FD0AF8D767A0}" srcOrd="0" destOrd="0" presId="urn:microsoft.com/office/officeart/2005/8/layout/hierarchy2"/>
    <dgm:cxn modelId="{1F082211-71EC-49B3-853B-523DBA9F6A7B}" type="presOf" srcId="{BD8D9F39-18AF-4ABC-87B3-40275B0C719F}" destId="{6D222B14-7D68-4B2C-B6FF-1EEC8DCFB427}" srcOrd="0" destOrd="0" presId="urn:microsoft.com/office/officeart/2005/8/layout/hierarchy2"/>
    <dgm:cxn modelId="{B78B4112-242D-42D9-BD7F-43A1AA7B6FCD}" type="presOf" srcId="{380718CB-3F7A-4480-880F-96C53344D7DA}" destId="{2302ED81-9911-4843-8A58-45DC2EA4BEB8}" srcOrd="0" destOrd="0" presId="urn:microsoft.com/office/officeart/2005/8/layout/hierarchy2"/>
    <dgm:cxn modelId="{9972941C-1FDB-43A8-A159-BAB4D7E07C38}" type="presOf" srcId="{389537C6-79A1-4A7B-B4FB-472F1BAE6112}" destId="{548B76A1-F040-4CB1-AB18-BC1181614242}" srcOrd="0" destOrd="0" presId="urn:microsoft.com/office/officeart/2005/8/layout/hierarchy2"/>
    <dgm:cxn modelId="{C3017926-546D-4CD5-8DB1-AD4A2967109F}" type="presOf" srcId="{B496E17E-F1BC-4C01-B965-401A92179E9C}" destId="{3C398808-750D-4542-93F3-5D8018ED8E7D}" srcOrd="0" destOrd="0" presId="urn:microsoft.com/office/officeart/2005/8/layout/hierarchy2"/>
    <dgm:cxn modelId="{BC13A35D-E4CE-4B2E-A3C7-5D0115D70394}" type="presOf" srcId="{380718CB-3F7A-4480-880F-96C53344D7DA}" destId="{B0E16E0D-D2C4-4487-AD7E-5463B5E6D804}" srcOrd="1" destOrd="0" presId="urn:microsoft.com/office/officeart/2005/8/layout/hierarchy2"/>
    <dgm:cxn modelId="{0084BA46-1459-4C8C-96F8-6D80DC46406E}" type="presOf" srcId="{0D1F2026-1108-42E7-9E90-D3463A7616A1}" destId="{03CFB3F9-2F49-43C4-8C96-26324C57C7A7}" srcOrd="0" destOrd="0" presId="urn:microsoft.com/office/officeart/2005/8/layout/hierarchy2"/>
    <dgm:cxn modelId="{954B1047-5C02-440A-B036-C3C3CF59B130}" type="presOf" srcId="{2B3EDBFF-B1A1-4A09-99A5-DA6529BA8111}" destId="{CD7800DD-F3ED-4745-BCE2-EB53FB8F9DF5}" srcOrd="0" destOrd="0" presId="urn:microsoft.com/office/officeart/2005/8/layout/hierarchy2"/>
    <dgm:cxn modelId="{960BC967-85D1-4699-8325-BD1FF880633C}" srcId="{2B3EDBFF-B1A1-4A09-99A5-DA6529BA8111}" destId="{8F08D9DF-DB44-4FAD-86B7-A0820FAC0AE4}" srcOrd="0" destOrd="0" parTransId="{32F2AD2F-D4A4-4578-98F4-5A8F392B7D29}" sibTransId="{690965FF-4310-4407-9276-4615D3925DFC}"/>
    <dgm:cxn modelId="{6708096E-BCE6-47BA-AD63-4F72486032CE}" type="presOf" srcId="{BD8D9F39-18AF-4ABC-87B3-40275B0C719F}" destId="{4BFBE3FE-DCD4-44EA-A904-C98A19452BC9}" srcOrd="1" destOrd="0" presId="urn:microsoft.com/office/officeart/2005/8/layout/hierarchy2"/>
    <dgm:cxn modelId="{4F6D197A-4132-4443-AD1E-F04C7F2C0759}" type="presOf" srcId="{0C163CBD-1D8C-45F7-8714-195AD83D6D32}" destId="{A454BE8C-EA21-434D-836D-A18F7461D7C7}" srcOrd="0" destOrd="0" presId="urn:microsoft.com/office/officeart/2005/8/layout/hierarchy2"/>
    <dgm:cxn modelId="{0B50B29A-ABEE-456B-B0E6-7B408E9041F8}" srcId="{389537C6-79A1-4A7B-B4FB-472F1BAE6112}" destId="{F87078F2-9A0A-406A-BB3F-D487830923D6}" srcOrd="0" destOrd="0" parTransId="{B496E17E-F1BC-4C01-B965-401A92179E9C}" sibTransId="{7E087345-958D-4546-8846-CD22E931880E}"/>
    <dgm:cxn modelId="{AC78B29E-B999-4381-A73B-637EE523915E}" type="presOf" srcId="{0C163CBD-1D8C-45F7-8714-195AD83D6D32}" destId="{90F78D4C-E6E3-4CB0-AC6B-B27A612BEDA7}" srcOrd="1" destOrd="0" presId="urn:microsoft.com/office/officeart/2005/8/layout/hierarchy2"/>
    <dgm:cxn modelId="{C8833BC0-2D9E-4BC1-AF60-0DBC32178E29}" type="presOf" srcId="{8F08D9DF-DB44-4FAD-86B7-A0820FAC0AE4}" destId="{38743A98-00A3-4463-B5BD-35A7F02E18F1}" srcOrd="0" destOrd="0" presId="urn:microsoft.com/office/officeart/2005/8/layout/hierarchy2"/>
    <dgm:cxn modelId="{F1A444C5-3E7F-4197-B321-A01411AC89AC}" type="presOf" srcId="{F87078F2-9A0A-406A-BB3F-D487830923D6}" destId="{9DB6FF02-A70C-4D39-9CD1-EBDB85655335}" srcOrd="0" destOrd="0" presId="urn:microsoft.com/office/officeart/2005/8/layout/hierarchy2"/>
    <dgm:cxn modelId="{CE76B6C9-357A-4DD9-91B5-F633CA51D748}" srcId="{8F08D9DF-DB44-4FAD-86B7-A0820FAC0AE4}" destId="{389537C6-79A1-4A7B-B4FB-472F1BAE6112}" srcOrd="0" destOrd="0" parTransId="{BD8D9F39-18AF-4ABC-87B3-40275B0C719F}" sibTransId="{B21EFB31-C527-4323-B09B-64840E5656A7}"/>
    <dgm:cxn modelId="{CF38ACEB-4427-426A-A046-AD4E8FA0C1F7}" type="presOf" srcId="{B496E17E-F1BC-4C01-B965-401A92179E9C}" destId="{F2714223-78BC-4264-B5F7-EC6B7931C1A5}" srcOrd="1" destOrd="0" presId="urn:microsoft.com/office/officeart/2005/8/layout/hierarchy2"/>
    <dgm:cxn modelId="{8C664A16-A212-4323-92D1-3DA942101CA0}" type="presParOf" srcId="{CD7800DD-F3ED-4745-BCE2-EB53FB8F9DF5}" destId="{BFD42506-9E1C-4568-8411-E9AC70B94927}" srcOrd="0" destOrd="0" presId="urn:microsoft.com/office/officeart/2005/8/layout/hierarchy2"/>
    <dgm:cxn modelId="{49F00CE5-2BC3-465C-87D0-AA90996DD717}" type="presParOf" srcId="{BFD42506-9E1C-4568-8411-E9AC70B94927}" destId="{38743A98-00A3-4463-B5BD-35A7F02E18F1}" srcOrd="0" destOrd="0" presId="urn:microsoft.com/office/officeart/2005/8/layout/hierarchy2"/>
    <dgm:cxn modelId="{DF0EBE02-8C86-4460-97FE-D203ABE4C0A4}" type="presParOf" srcId="{BFD42506-9E1C-4568-8411-E9AC70B94927}" destId="{D4278B6A-AEF3-47FC-B8BB-9C6363C64092}" srcOrd="1" destOrd="0" presId="urn:microsoft.com/office/officeart/2005/8/layout/hierarchy2"/>
    <dgm:cxn modelId="{EBFD1ABB-56FC-4E41-BCA9-7D368794F7E7}" type="presParOf" srcId="{D4278B6A-AEF3-47FC-B8BB-9C6363C64092}" destId="{6D222B14-7D68-4B2C-B6FF-1EEC8DCFB427}" srcOrd="0" destOrd="0" presId="urn:microsoft.com/office/officeart/2005/8/layout/hierarchy2"/>
    <dgm:cxn modelId="{2BE3626F-1C70-4D6F-8B1C-A22BF93A575D}" type="presParOf" srcId="{6D222B14-7D68-4B2C-B6FF-1EEC8DCFB427}" destId="{4BFBE3FE-DCD4-44EA-A904-C98A19452BC9}" srcOrd="0" destOrd="0" presId="urn:microsoft.com/office/officeart/2005/8/layout/hierarchy2"/>
    <dgm:cxn modelId="{B97C69CD-178E-4E87-83DA-D0F47B11BC99}" type="presParOf" srcId="{D4278B6A-AEF3-47FC-B8BB-9C6363C64092}" destId="{605E97AD-01E4-4070-8629-7B62D48A652F}" srcOrd="1" destOrd="0" presId="urn:microsoft.com/office/officeart/2005/8/layout/hierarchy2"/>
    <dgm:cxn modelId="{71EACC28-644F-4A53-B0C4-7863562D675F}" type="presParOf" srcId="{605E97AD-01E4-4070-8629-7B62D48A652F}" destId="{548B76A1-F040-4CB1-AB18-BC1181614242}" srcOrd="0" destOrd="0" presId="urn:microsoft.com/office/officeart/2005/8/layout/hierarchy2"/>
    <dgm:cxn modelId="{55B35322-6D43-42CE-ACF2-5A2D9116F066}" type="presParOf" srcId="{605E97AD-01E4-4070-8629-7B62D48A652F}" destId="{A8ED4EC2-ADCE-44D2-99F9-1A38110691D1}" srcOrd="1" destOrd="0" presId="urn:microsoft.com/office/officeart/2005/8/layout/hierarchy2"/>
    <dgm:cxn modelId="{25A7DCE8-0032-486E-AD17-3D47DC5110B4}" type="presParOf" srcId="{A8ED4EC2-ADCE-44D2-99F9-1A38110691D1}" destId="{3C398808-750D-4542-93F3-5D8018ED8E7D}" srcOrd="0" destOrd="0" presId="urn:microsoft.com/office/officeart/2005/8/layout/hierarchy2"/>
    <dgm:cxn modelId="{14A5A933-7BCD-4985-8144-CC90585BF7EF}" type="presParOf" srcId="{3C398808-750D-4542-93F3-5D8018ED8E7D}" destId="{F2714223-78BC-4264-B5F7-EC6B7931C1A5}" srcOrd="0" destOrd="0" presId="urn:microsoft.com/office/officeart/2005/8/layout/hierarchy2"/>
    <dgm:cxn modelId="{E8C0DB03-C6D0-47E0-811E-1A1C30BB68ED}" type="presParOf" srcId="{A8ED4EC2-ADCE-44D2-99F9-1A38110691D1}" destId="{312A5EE6-E692-43F8-9225-F25F4784FB3E}" srcOrd="1" destOrd="0" presId="urn:microsoft.com/office/officeart/2005/8/layout/hierarchy2"/>
    <dgm:cxn modelId="{B32D767C-04D9-479B-8FB1-D0FA87CBB2A6}" type="presParOf" srcId="{312A5EE6-E692-43F8-9225-F25F4784FB3E}" destId="{9DB6FF02-A70C-4D39-9CD1-EBDB85655335}" srcOrd="0" destOrd="0" presId="urn:microsoft.com/office/officeart/2005/8/layout/hierarchy2"/>
    <dgm:cxn modelId="{5B9BBE1A-7D92-4B48-971D-B0E19D92DD9B}" type="presParOf" srcId="{312A5EE6-E692-43F8-9225-F25F4784FB3E}" destId="{D55E05C2-FFF8-486F-AB14-75246FAB389B}" srcOrd="1" destOrd="0" presId="urn:microsoft.com/office/officeart/2005/8/layout/hierarchy2"/>
    <dgm:cxn modelId="{360E15E8-7C0D-4851-9E90-0949D965CD4E}" type="presParOf" srcId="{D4278B6A-AEF3-47FC-B8BB-9C6363C64092}" destId="{A454BE8C-EA21-434D-836D-A18F7461D7C7}" srcOrd="2" destOrd="0" presId="urn:microsoft.com/office/officeart/2005/8/layout/hierarchy2"/>
    <dgm:cxn modelId="{2CF4FAD5-CB1F-4811-8E10-6FA8D8F86808}" type="presParOf" srcId="{A454BE8C-EA21-434D-836D-A18F7461D7C7}" destId="{90F78D4C-E6E3-4CB0-AC6B-B27A612BEDA7}" srcOrd="0" destOrd="0" presId="urn:microsoft.com/office/officeart/2005/8/layout/hierarchy2"/>
    <dgm:cxn modelId="{8B79FCDB-3EBF-4127-8AE5-179F23F795BA}" type="presParOf" srcId="{D4278B6A-AEF3-47FC-B8BB-9C6363C64092}" destId="{2340489A-AD84-4ED2-86DC-7E8133006B35}" srcOrd="3" destOrd="0" presId="urn:microsoft.com/office/officeart/2005/8/layout/hierarchy2"/>
    <dgm:cxn modelId="{8322E19C-9D98-4AF2-A8CB-07328B0C7DB5}" type="presParOf" srcId="{2340489A-AD84-4ED2-86DC-7E8133006B35}" destId="{34713749-3721-4F9E-ADB9-FD0AF8D767A0}" srcOrd="0" destOrd="0" presId="urn:microsoft.com/office/officeart/2005/8/layout/hierarchy2"/>
    <dgm:cxn modelId="{52261228-D7D2-48DE-80D4-47A2E6E39D30}" type="presParOf" srcId="{2340489A-AD84-4ED2-86DC-7E8133006B35}" destId="{1445359D-0162-4C6D-8E92-64EFC15DEA67}" srcOrd="1" destOrd="0" presId="urn:microsoft.com/office/officeart/2005/8/layout/hierarchy2"/>
    <dgm:cxn modelId="{B49C5446-B2A2-45E2-B6A6-D04F0F76024E}" type="presParOf" srcId="{1445359D-0162-4C6D-8E92-64EFC15DEA67}" destId="{2302ED81-9911-4843-8A58-45DC2EA4BEB8}" srcOrd="0" destOrd="0" presId="urn:microsoft.com/office/officeart/2005/8/layout/hierarchy2"/>
    <dgm:cxn modelId="{C1B74B2A-18E9-4F33-BD2C-C1F53C237721}" type="presParOf" srcId="{2302ED81-9911-4843-8A58-45DC2EA4BEB8}" destId="{B0E16E0D-D2C4-4487-AD7E-5463B5E6D804}" srcOrd="0" destOrd="0" presId="urn:microsoft.com/office/officeart/2005/8/layout/hierarchy2"/>
    <dgm:cxn modelId="{840E1684-5376-4333-8C33-5E17C8D8B6A8}" type="presParOf" srcId="{1445359D-0162-4C6D-8E92-64EFC15DEA67}" destId="{D163353F-49E2-4BF3-B367-8856BBFC098F}" srcOrd="1" destOrd="0" presId="urn:microsoft.com/office/officeart/2005/8/layout/hierarchy2"/>
    <dgm:cxn modelId="{9C06EFCB-7350-48E4-99D7-80A501A05DF3}" type="presParOf" srcId="{D163353F-49E2-4BF3-B367-8856BBFC098F}" destId="{03CFB3F9-2F49-43C4-8C96-26324C57C7A7}" srcOrd="0" destOrd="0" presId="urn:microsoft.com/office/officeart/2005/8/layout/hierarchy2"/>
    <dgm:cxn modelId="{93E79533-2246-4E46-87B4-4ED77F7C2320}" type="presParOf" srcId="{D163353F-49E2-4BF3-B367-8856BBFC098F}" destId="{3ABDD3F1-A61A-49D7-ACD9-9D35C55922C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A09F2-2F32-4005-B616-70AF04BEF105}">
      <dsp:nvSpPr>
        <dsp:cNvPr id="0" name=""/>
        <dsp:cNvSpPr/>
      </dsp:nvSpPr>
      <dsp:spPr>
        <a:xfrm>
          <a:off x="-6364226" y="-973478"/>
          <a:ext cx="7575318" cy="7575318"/>
        </a:xfrm>
        <a:prstGeom prst="blockArc">
          <a:avLst>
            <a:gd name="adj1" fmla="val 18900000"/>
            <a:gd name="adj2" fmla="val 2700000"/>
            <a:gd name="adj3" fmla="val 28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CFB7A6-58F7-453E-906F-A97D1C71AFE4}">
      <dsp:nvSpPr>
        <dsp:cNvPr id="0" name=""/>
        <dsp:cNvSpPr/>
      </dsp:nvSpPr>
      <dsp:spPr>
        <a:xfrm>
          <a:off x="633782" y="432708"/>
          <a:ext cx="7420664" cy="8658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28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Generate a comprehensive mind map for a given study material.</a:t>
          </a:r>
        </a:p>
      </dsp:txBody>
      <dsp:txXfrm>
        <a:off x="633782" y="432708"/>
        <a:ext cx="7420664" cy="865867"/>
      </dsp:txXfrm>
    </dsp:sp>
    <dsp:sp modelId="{A865C7E5-3C02-4F02-8FF4-D8F4F174ECC4}">
      <dsp:nvSpPr>
        <dsp:cNvPr id="0" name=""/>
        <dsp:cNvSpPr/>
      </dsp:nvSpPr>
      <dsp:spPr>
        <a:xfrm>
          <a:off x="92615" y="324475"/>
          <a:ext cx="1082334" cy="10823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DB20F0-CE6F-4C5C-A971-6AF45E0BB01A}">
      <dsp:nvSpPr>
        <dsp:cNvPr id="0" name=""/>
        <dsp:cNvSpPr/>
      </dsp:nvSpPr>
      <dsp:spPr>
        <a:xfrm>
          <a:off x="1130203" y="1698086"/>
          <a:ext cx="6924243" cy="933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28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Generate a set of questions and answers from the study material and categorize them according to bloom’s taxonomy. </a:t>
          </a:r>
        </a:p>
      </dsp:txBody>
      <dsp:txXfrm>
        <a:off x="1130203" y="1698086"/>
        <a:ext cx="6924243" cy="933162"/>
      </dsp:txXfrm>
    </dsp:sp>
    <dsp:sp modelId="{6A74E1AA-8201-4395-A7F2-D4DF212101C5}">
      <dsp:nvSpPr>
        <dsp:cNvPr id="0" name=""/>
        <dsp:cNvSpPr/>
      </dsp:nvSpPr>
      <dsp:spPr>
        <a:xfrm>
          <a:off x="589036" y="1623501"/>
          <a:ext cx="1082334" cy="10823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F57CC4-7379-4471-8999-C682DF590994}">
      <dsp:nvSpPr>
        <dsp:cNvPr id="0" name=""/>
        <dsp:cNvSpPr/>
      </dsp:nvSpPr>
      <dsp:spPr>
        <a:xfrm>
          <a:off x="1130203" y="3030760"/>
          <a:ext cx="6924243" cy="8658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28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Track and forecast student performance in a specific subject.</a:t>
          </a:r>
        </a:p>
      </dsp:txBody>
      <dsp:txXfrm>
        <a:off x="1130203" y="3030760"/>
        <a:ext cx="6924243" cy="865867"/>
      </dsp:txXfrm>
    </dsp:sp>
    <dsp:sp modelId="{F3B45707-2F0B-4279-84E2-BFC217B36CD7}">
      <dsp:nvSpPr>
        <dsp:cNvPr id="0" name=""/>
        <dsp:cNvSpPr/>
      </dsp:nvSpPr>
      <dsp:spPr>
        <a:xfrm>
          <a:off x="589036" y="2922526"/>
          <a:ext cx="1082334" cy="10823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C3DE91-494C-45E6-87C8-6B6E2AC1D61C}">
      <dsp:nvSpPr>
        <dsp:cNvPr id="0" name=""/>
        <dsp:cNvSpPr/>
      </dsp:nvSpPr>
      <dsp:spPr>
        <a:xfrm>
          <a:off x="633782" y="4329786"/>
          <a:ext cx="7420664" cy="8658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28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Provide online extra study resources related to the upload study material. </a:t>
          </a:r>
        </a:p>
      </dsp:txBody>
      <dsp:txXfrm>
        <a:off x="633782" y="4329786"/>
        <a:ext cx="7420664" cy="865867"/>
      </dsp:txXfrm>
    </dsp:sp>
    <dsp:sp modelId="{46BD148D-24C6-4305-B850-7BF2B2DF3143}">
      <dsp:nvSpPr>
        <dsp:cNvPr id="0" name=""/>
        <dsp:cNvSpPr/>
      </dsp:nvSpPr>
      <dsp:spPr>
        <a:xfrm>
          <a:off x="92615" y="4221552"/>
          <a:ext cx="1082334" cy="10823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43A98-00A3-4463-B5BD-35A7F02E18F1}">
      <dsp:nvSpPr>
        <dsp:cNvPr id="0" name=""/>
        <dsp:cNvSpPr/>
      </dsp:nvSpPr>
      <dsp:spPr>
        <a:xfrm>
          <a:off x="172314" y="2331796"/>
          <a:ext cx="2698013" cy="1476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Performance Index</a:t>
          </a:r>
        </a:p>
      </dsp:txBody>
      <dsp:txXfrm>
        <a:off x="215570" y="2375052"/>
        <a:ext cx="2611501" cy="1390371"/>
      </dsp:txXfrm>
    </dsp:sp>
    <dsp:sp modelId="{6D222B14-7D68-4B2C-B6FF-1EEC8DCFB427}">
      <dsp:nvSpPr>
        <dsp:cNvPr id="0" name=""/>
        <dsp:cNvSpPr/>
      </dsp:nvSpPr>
      <dsp:spPr>
        <a:xfrm rot="18443215">
          <a:off x="2594307" y="2485280"/>
          <a:ext cx="1405384" cy="53261"/>
        </a:xfrm>
        <a:custGeom>
          <a:avLst/>
          <a:gdLst/>
          <a:ahLst/>
          <a:cxnLst/>
          <a:rect l="0" t="0" r="0" b="0"/>
          <a:pathLst>
            <a:path>
              <a:moveTo>
                <a:pt x="0" y="26630"/>
              </a:moveTo>
              <a:lnTo>
                <a:pt x="1405384" y="266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1864" y="2476777"/>
        <a:ext cx="70269" cy="70269"/>
      </dsp:txXfrm>
    </dsp:sp>
    <dsp:sp modelId="{548B76A1-F040-4CB1-AB18-BC1181614242}">
      <dsp:nvSpPr>
        <dsp:cNvPr id="0" name=""/>
        <dsp:cNvSpPr/>
      </dsp:nvSpPr>
      <dsp:spPr>
        <a:xfrm>
          <a:off x="3723670" y="1262600"/>
          <a:ext cx="2615472" cy="13819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Platform Based Metrics</a:t>
          </a:r>
        </a:p>
      </dsp:txBody>
      <dsp:txXfrm>
        <a:off x="3764147" y="1303077"/>
        <a:ext cx="2534518" cy="1301016"/>
      </dsp:txXfrm>
    </dsp:sp>
    <dsp:sp modelId="{3C398808-750D-4542-93F3-5D8018ED8E7D}">
      <dsp:nvSpPr>
        <dsp:cNvPr id="0" name=""/>
        <dsp:cNvSpPr/>
      </dsp:nvSpPr>
      <dsp:spPr>
        <a:xfrm>
          <a:off x="6339143" y="1926954"/>
          <a:ext cx="1317567" cy="53261"/>
        </a:xfrm>
        <a:custGeom>
          <a:avLst/>
          <a:gdLst/>
          <a:ahLst/>
          <a:cxnLst/>
          <a:rect l="0" t="0" r="0" b="0"/>
          <a:pathLst>
            <a:path>
              <a:moveTo>
                <a:pt x="0" y="26630"/>
              </a:moveTo>
              <a:lnTo>
                <a:pt x="1317567" y="2663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4987" y="1920646"/>
        <a:ext cx="65878" cy="65878"/>
      </dsp:txXfrm>
    </dsp:sp>
    <dsp:sp modelId="{9DB6FF02-A70C-4D39-9CD1-EBDB85655335}">
      <dsp:nvSpPr>
        <dsp:cNvPr id="0" name=""/>
        <dsp:cNvSpPr/>
      </dsp:nvSpPr>
      <dsp:spPr>
        <a:xfrm>
          <a:off x="7656710" y="761800"/>
          <a:ext cx="3298510" cy="2383570"/>
        </a:xfrm>
        <a:prstGeom prst="roundRect">
          <a:avLst>
            <a:gd name="adj" fmla="val 10000"/>
          </a:avLst>
        </a:prstGeom>
        <a:solidFill>
          <a:srgbClr val="FFC000">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1. Average Active Time Per Day.</a:t>
          </a:r>
        </a:p>
        <a:p>
          <a:pPr marL="0" lvl="0" indent="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2. Average Number of Quizzes Completed Per Day.</a:t>
          </a:r>
        </a:p>
        <a:p>
          <a:pPr marL="0" lvl="0" indent="0" algn="l" defTabSz="889000">
            <a:lnSpc>
              <a:spcPct val="90000"/>
            </a:lnSpc>
            <a:spcBef>
              <a:spcPct val="0"/>
            </a:spcBef>
            <a:spcAft>
              <a:spcPct val="35000"/>
            </a:spcAft>
            <a:buClr>
              <a:prstClr val="white"/>
            </a:buClr>
            <a:buFont typeface="Arial" panose="020B0604020202020204" pitchFamily="34" charset="0"/>
            <a:buNone/>
          </a:pPr>
          <a:r>
            <a:rPr lang="en-US" sz="2000" kern="1200" dirty="0">
              <a:solidFill>
                <a:schemeClr val="tx1"/>
              </a:solidFill>
              <a:latin typeface="Calibri" panose="020F0502020204030204"/>
              <a:ea typeface="+mn-ea"/>
              <a:cs typeface="+mn-cs"/>
            </a:rPr>
            <a:t>3. Average Time Taken to Answer a Question in a Quiz.</a:t>
          </a:r>
        </a:p>
      </dsp:txBody>
      <dsp:txXfrm>
        <a:off x="7726522" y="831612"/>
        <a:ext cx="3158886" cy="2243946"/>
      </dsp:txXfrm>
    </dsp:sp>
    <dsp:sp modelId="{A454BE8C-EA21-434D-836D-A18F7461D7C7}">
      <dsp:nvSpPr>
        <dsp:cNvPr id="0" name=""/>
        <dsp:cNvSpPr/>
      </dsp:nvSpPr>
      <dsp:spPr>
        <a:xfrm rot="3274534">
          <a:off x="2535367" y="3692921"/>
          <a:ext cx="1593641" cy="53261"/>
        </a:xfrm>
        <a:custGeom>
          <a:avLst/>
          <a:gdLst/>
          <a:ahLst/>
          <a:cxnLst/>
          <a:rect l="0" t="0" r="0" b="0"/>
          <a:pathLst>
            <a:path>
              <a:moveTo>
                <a:pt x="0" y="26630"/>
              </a:moveTo>
              <a:lnTo>
                <a:pt x="1593641" y="266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347" y="3679711"/>
        <a:ext cx="79682" cy="79682"/>
      </dsp:txXfrm>
    </dsp:sp>
    <dsp:sp modelId="{34713749-3721-4F9E-ADB9-FD0AF8D767A0}">
      <dsp:nvSpPr>
        <dsp:cNvPr id="0" name=""/>
        <dsp:cNvSpPr/>
      </dsp:nvSpPr>
      <dsp:spPr>
        <a:xfrm>
          <a:off x="3794049" y="3719168"/>
          <a:ext cx="2588555" cy="1299394"/>
        </a:xfrm>
        <a:prstGeom prst="roundRect">
          <a:avLst>
            <a:gd name="adj" fmla="val 10000"/>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Calibri" panose="020F0502020204030204"/>
              <a:ea typeface="+mn-ea"/>
              <a:cs typeface="+mn-cs"/>
            </a:rPr>
            <a:t>Bloom’s Taxonomy Metrics</a:t>
          </a:r>
        </a:p>
      </dsp:txBody>
      <dsp:txXfrm>
        <a:off x="3832107" y="3757226"/>
        <a:ext cx="2512439" cy="1223278"/>
      </dsp:txXfrm>
    </dsp:sp>
    <dsp:sp modelId="{2302ED81-9911-4843-8A58-45DC2EA4BEB8}">
      <dsp:nvSpPr>
        <dsp:cNvPr id="0" name=""/>
        <dsp:cNvSpPr/>
      </dsp:nvSpPr>
      <dsp:spPr>
        <a:xfrm rot="94">
          <a:off x="6382604" y="4342252"/>
          <a:ext cx="1286864" cy="53261"/>
        </a:xfrm>
        <a:custGeom>
          <a:avLst/>
          <a:gdLst/>
          <a:ahLst/>
          <a:cxnLst/>
          <a:rect l="0" t="0" r="0" b="0"/>
          <a:pathLst>
            <a:path>
              <a:moveTo>
                <a:pt x="0" y="26630"/>
              </a:moveTo>
              <a:lnTo>
                <a:pt x="1286864" y="2663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93864" y="4336712"/>
        <a:ext cx="64343" cy="64343"/>
      </dsp:txXfrm>
    </dsp:sp>
    <dsp:sp modelId="{03CFB3F9-2F49-43C4-8C96-26324C57C7A7}">
      <dsp:nvSpPr>
        <dsp:cNvPr id="0" name=""/>
        <dsp:cNvSpPr/>
      </dsp:nvSpPr>
      <dsp:spPr>
        <a:xfrm>
          <a:off x="7669468" y="3492672"/>
          <a:ext cx="3285016" cy="1752457"/>
        </a:xfrm>
        <a:prstGeom prst="roundRect">
          <a:avLst>
            <a:gd name="adj" fmla="val 10000"/>
          </a:avLst>
        </a:prstGeom>
        <a:solidFill>
          <a:srgbClr val="FFC000">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89000">
            <a:lnSpc>
              <a:spcPct val="90000"/>
            </a:lnSpc>
            <a:spcBef>
              <a:spcPct val="0"/>
            </a:spcBef>
            <a:spcAft>
              <a:spcPct val="35000"/>
            </a:spcAft>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1. L1 – Remembering and Understanding.</a:t>
          </a:r>
        </a:p>
        <a:p>
          <a:pPr marL="0" lvl="0" indent="0" algn="l" defTabSz="889000">
            <a:lnSpc>
              <a:spcPct val="90000"/>
            </a:lnSpc>
            <a:spcBef>
              <a:spcPct val="0"/>
            </a:spcBef>
            <a:spcAft>
              <a:spcPct val="35000"/>
            </a:spcAft>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2. L2 – Applying.</a:t>
          </a:r>
        </a:p>
        <a:p>
          <a:pPr marL="0" lvl="0" indent="0" algn="l" defTabSz="889000">
            <a:lnSpc>
              <a:spcPct val="90000"/>
            </a:lnSpc>
            <a:spcBef>
              <a:spcPct val="0"/>
            </a:spcBef>
            <a:spcAft>
              <a:spcPct val="35000"/>
            </a:spcAft>
            <a:buClr>
              <a:schemeClr val="bg1"/>
            </a:buClr>
            <a:buFont typeface="Arial" panose="020B0604020202020204" pitchFamily="34" charset="0"/>
            <a:buNone/>
          </a:pPr>
          <a:r>
            <a:rPr lang="en-US" sz="2000" kern="1200" dirty="0">
              <a:solidFill>
                <a:schemeClr val="tx1"/>
              </a:solidFill>
              <a:latin typeface="Calibri" panose="020F0502020204030204"/>
              <a:ea typeface="+mn-ea"/>
              <a:cs typeface="+mn-cs"/>
            </a:rPr>
            <a:t>3. L3 – Analyzing, Evaluating and Creating.</a:t>
          </a:r>
        </a:p>
      </dsp:txBody>
      <dsp:txXfrm>
        <a:off x="7720796" y="3544000"/>
        <a:ext cx="3182360" cy="16498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2023-07-05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2023-07-05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43757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6E6B-3060-851E-2AA2-38A70FF89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BFB6D0-373A-890F-0EDB-8C4ABE1C9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E69121-1D4A-40A2-F625-F7E899AA0B0E}"/>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5" name="Footer Placeholder 4">
            <a:extLst>
              <a:ext uri="{FF2B5EF4-FFF2-40B4-BE49-F238E27FC236}">
                <a16:creationId xmlns:a16="http://schemas.microsoft.com/office/drawing/2014/main" id="{27EF6BA2-DE14-9CC3-77A0-AD43148D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97CDA-12D2-A34B-DAE7-42E08DBE916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0601256"/>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3AEC-877C-776D-EA2B-E4165CBA8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072A09-B18F-3A69-F537-BE36C6BAED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4C8F9-7D6D-340B-7AAE-0F8E46038AF0}"/>
              </a:ext>
            </a:extLst>
          </p:cNvPr>
          <p:cNvSpPr>
            <a:spLocks noGrp="1"/>
          </p:cNvSpPr>
          <p:nvPr>
            <p:ph type="dt" sz="half" idx="10"/>
          </p:nvPr>
        </p:nvSpPr>
        <p:spPr/>
        <p:txBody>
          <a:bodyPr/>
          <a:lstStyle/>
          <a:p>
            <a:fld id="{55C6B4A9-1611-4792-9094-5F34BCA07E0B}" type="datetimeFigureOut">
              <a:rPr lang="en-US" smtClean="0"/>
              <a:t>2023-07-05</a:t>
            </a:fld>
            <a:endParaRPr lang="en-US"/>
          </a:p>
        </p:txBody>
      </p:sp>
      <p:sp>
        <p:nvSpPr>
          <p:cNvPr id="5" name="Footer Placeholder 4">
            <a:extLst>
              <a:ext uri="{FF2B5EF4-FFF2-40B4-BE49-F238E27FC236}">
                <a16:creationId xmlns:a16="http://schemas.microsoft.com/office/drawing/2014/main" id="{02D9409D-C6D3-DD2D-A5E5-79D6FC776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C4D98-D4DC-CF86-4763-6673E948A06D}"/>
              </a:ext>
            </a:extLst>
          </p:cNvPr>
          <p:cNvSpPr>
            <a:spLocks noGrp="1"/>
          </p:cNvSpPr>
          <p:nvPr>
            <p:ph type="sldNum" sz="quarter" idx="12"/>
          </p:nvPr>
        </p:nvSpPr>
        <p:spPr/>
        <p:txBody>
          <a:bodyPr/>
          <a:lstStyle/>
          <a:p>
            <a:fld id="{89333C77-0158-454C-844F-B7AB9BD7DAD4}" type="slidenum">
              <a:rPr lang="en-US" smtClean="0"/>
              <a:t>‹#›</a:t>
            </a:fld>
            <a:endParaRPr lang="en-US"/>
          </a:p>
        </p:txBody>
      </p:sp>
      <p:sp>
        <p:nvSpPr>
          <p:cNvPr id="7" name="二等辺三角形 10">
            <a:extLst>
              <a:ext uri="{FF2B5EF4-FFF2-40B4-BE49-F238E27FC236}">
                <a16:creationId xmlns:a16="http://schemas.microsoft.com/office/drawing/2014/main" id="{78E82D8C-CC38-4151-F138-D2C07EDEC5C7}"/>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63994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D8B1D-63A5-3709-3865-B24C9EEF7F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847D49-880C-352A-FD5D-1C5EB7CF5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F7105-EBEC-2AB6-03F9-470FCA20CC23}"/>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5" name="Footer Placeholder 4">
            <a:extLst>
              <a:ext uri="{FF2B5EF4-FFF2-40B4-BE49-F238E27FC236}">
                <a16:creationId xmlns:a16="http://schemas.microsoft.com/office/drawing/2014/main" id="{B85961E3-324C-38FB-1958-5FC97946A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1A7BE-E3DD-175C-ED9F-0992F998BE5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二等辺三角形 9">
            <a:extLst>
              <a:ext uri="{FF2B5EF4-FFF2-40B4-BE49-F238E27FC236}">
                <a16:creationId xmlns:a16="http://schemas.microsoft.com/office/drawing/2014/main" id="{76655FBD-5664-009F-2895-B5B9AF150CEA}"/>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13EF4E8E-3806-4D21-4F76-4F59BD50A5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23558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7A64-F6D9-667E-863C-3D14857C8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72BB5-B677-D1A7-C02B-E9F1B7499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1BFC4-87DE-5623-F2BC-9668745A7719}"/>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5" name="Footer Placeholder 4">
            <a:extLst>
              <a:ext uri="{FF2B5EF4-FFF2-40B4-BE49-F238E27FC236}">
                <a16:creationId xmlns:a16="http://schemas.microsoft.com/office/drawing/2014/main" id="{9F9B937A-FAB7-7777-004A-D505A7A02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50F6C-DB69-9C1F-32E1-C02D1C51D71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1569248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E751-ED37-C470-B3AF-6153AB46D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3C52D-F4AB-1726-EEE3-7188E71BC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0436B8-127C-EA73-4087-55F663CAF36A}"/>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5" name="Footer Placeholder 4">
            <a:extLst>
              <a:ext uri="{FF2B5EF4-FFF2-40B4-BE49-F238E27FC236}">
                <a16:creationId xmlns:a16="http://schemas.microsoft.com/office/drawing/2014/main" id="{A5D2552F-BB0E-18A2-1A20-B0AA264D4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11984-D892-0366-637E-CB46A60E1D4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a:extLst>
              <a:ext uri="{FF2B5EF4-FFF2-40B4-BE49-F238E27FC236}">
                <a16:creationId xmlns:a16="http://schemas.microsoft.com/office/drawing/2014/main" id="{27B8CDDB-92AE-1ED0-B0F7-69B47AB12D5F}"/>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46681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D063-7B20-32BB-1D04-EE2E84F59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05304-B969-24FC-6EA5-553280E9D6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6B7E76-A468-5385-6C0A-7373C25D2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3B45C-1C03-5755-D9D1-DB656F36E4E0}"/>
              </a:ext>
            </a:extLst>
          </p:cNvPr>
          <p:cNvSpPr>
            <a:spLocks noGrp="1"/>
          </p:cNvSpPr>
          <p:nvPr>
            <p:ph type="dt" sz="half" idx="10"/>
          </p:nvPr>
        </p:nvSpPr>
        <p:spPr/>
        <p:txBody>
          <a:bodyPr/>
          <a:lstStyle/>
          <a:p>
            <a:fld id="{EB712588-04B1-427B-82EE-E8DB90309F08}" type="datetimeFigureOut">
              <a:rPr lang="en-US" smtClean="0"/>
              <a:t>2023-07-05</a:t>
            </a:fld>
            <a:endParaRPr lang="en-US"/>
          </a:p>
        </p:txBody>
      </p:sp>
      <p:sp>
        <p:nvSpPr>
          <p:cNvPr id="6" name="Footer Placeholder 5">
            <a:extLst>
              <a:ext uri="{FF2B5EF4-FFF2-40B4-BE49-F238E27FC236}">
                <a16:creationId xmlns:a16="http://schemas.microsoft.com/office/drawing/2014/main" id="{970A4BA3-B46D-116E-306D-388271F84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2B536-4AAF-0D5D-21D2-780D23FCAB12}"/>
              </a:ext>
            </a:extLst>
          </p:cNvPr>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84734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FCEA-1771-725D-0826-1DBB3873A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014EE-3B3C-92AD-D2A9-8CD9F44AF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FF6E5-4C9E-4E3F-DAFE-03304F53F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D4FF3-742A-7B70-26B9-CCFB5438C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BBF93B-073B-6355-2B19-26D636370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96FCB8-9AAD-E3F4-87F4-AD044D1A6369}"/>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8" name="Footer Placeholder 7">
            <a:extLst>
              <a:ext uri="{FF2B5EF4-FFF2-40B4-BE49-F238E27FC236}">
                <a16:creationId xmlns:a16="http://schemas.microsoft.com/office/drawing/2014/main" id="{B6298E8A-6A22-FD76-4850-1E15535746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CC74E0-2C34-49CE-D9C1-8C0864C98F9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8136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3659-35D4-E650-86E4-C0E66C9366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98C7BB-0DD3-C353-2CBD-C00049E2B7EA}"/>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4" name="Footer Placeholder 3">
            <a:extLst>
              <a:ext uri="{FF2B5EF4-FFF2-40B4-BE49-F238E27FC236}">
                <a16:creationId xmlns:a16="http://schemas.microsoft.com/office/drawing/2014/main" id="{7715B07D-3857-8ABE-C043-57451BE8E8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72E732-1590-197F-178D-DA5F01B3EDD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8824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8DC84-5C79-EC56-D6F7-C806E43C9723}"/>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3" name="Footer Placeholder 2">
            <a:extLst>
              <a:ext uri="{FF2B5EF4-FFF2-40B4-BE49-F238E27FC236}">
                <a16:creationId xmlns:a16="http://schemas.microsoft.com/office/drawing/2014/main" id="{FE5CE699-9E3B-8835-F674-8EB388A16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8FA382-000E-A669-E2AC-E9E377B343F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5" name="二等辺三角形 9">
            <a:extLst>
              <a:ext uri="{FF2B5EF4-FFF2-40B4-BE49-F238E27FC236}">
                <a16:creationId xmlns:a16="http://schemas.microsoft.com/office/drawing/2014/main" id="{001293F8-D223-0D97-6767-7E1F6F5DC0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4A3A957D-136D-213D-3BAB-6297A9BC7A8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1A389C97-6E60-6E09-B541-7BD76CB946E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21311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4CE8-99BE-5654-F904-227D31BEE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12B0C-5204-21DA-C6FF-A0A2D3E5B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C91AE0-8616-3535-6B8F-1E1A2975C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2936A-245B-1274-5AA2-030B328AACD8}"/>
              </a:ext>
            </a:extLst>
          </p:cNvPr>
          <p:cNvSpPr>
            <a:spLocks noGrp="1"/>
          </p:cNvSpPr>
          <p:nvPr>
            <p:ph type="dt" sz="half" idx="10"/>
          </p:nvPr>
        </p:nvSpPr>
        <p:spPr/>
        <p:txBody>
          <a:bodyPr/>
          <a:lstStyle/>
          <a:p>
            <a:fld id="{42A54C80-263E-416B-A8E0-580EDEADCBDC}" type="datetimeFigureOut">
              <a:rPr lang="en-US" smtClean="0"/>
              <a:t>2023-07-05</a:t>
            </a:fld>
            <a:endParaRPr lang="en-US"/>
          </a:p>
        </p:txBody>
      </p:sp>
      <p:sp>
        <p:nvSpPr>
          <p:cNvPr id="6" name="Footer Placeholder 5">
            <a:extLst>
              <a:ext uri="{FF2B5EF4-FFF2-40B4-BE49-F238E27FC236}">
                <a16:creationId xmlns:a16="http://schemas.microsoft.com/office/drawing/2014/main" id="{1B6ECDF3-16BD-BA8E-E1A2-1F9B8092E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E601D-06C9-725E-4C93-95D5EFBC691C}"/>
              </a:ext>
            </a:extLst>
          </p:cNvPr>
          <p:cNvSpPr>
            <a:spLocks noGrp="1"/>
          </p:cNvSpPr>
          <p:nvPr>
            <p:ph type="sldNum" sz="quarter" idx="12"/>
          </p:nvPr>
        </p:nvSpPr>
        <p:spPr/>
        <p:txBody>
          <a:bodyPr/>
          <a:lstStyle/>
          <a:p>
            <a:fld id="{519954A3-9DFD-4C44-94BA-B95130A3BA1C}" type="slidenum">
              <a:rPr lang="en-US" smtClean="0"/>
              <a:t>‹#›</a:t>
            </a:fld>
            <a:endParaRPr lang="en-US"/>
          </a:p>
        </p:txBody>
      </p:sp>
      <p:sp>
        <p:nvSpPr>
          <p:cNvPr id="8" name="二等辺三角形 11">
            <a:extLst>
              <a:ext uri="{FF2B5EF4-FFF2-40B4-BE49-F238E27FC236}">
                <a16:creationId xmlns:a16="http://schemas.microsoft.com/office/drawing/2014/main" id="{2FCACE09-EE63-EBC0-8621-CC4676150AA3}"/>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F2D1700-AC28-6CBD-8CA6-CD2D1B2EE201}"/>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CAF31ED-2EC7-B569-8C8D-30A96A8ACD8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5280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59B8-4F05-1412-E50B-9DC9D9992B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BC74A0-F2DD-929C-015A-6E06BE1A9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098764-DF1A-4F00-AE36-2702CCA9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F2669-DBD2-6213-7B22-F7499BA996BC}"/>
              </a:ext>
            </a:extLst>
          </p:cNvPr>
          <p:cNvSpPr>
            <a:spLocks noGrp="1"/>
          </p:cNvSpPr>
          <p:nvPr>
            <p:ph type="dt" sz="half" idx="10"/>
          </p:nvPr>
        </p:nvSpPr>
        <p:spPr/>
        <p:txBody>
          <a:bodyPr/>
          <a:lstStyle/>
          <a:p>
            <a:fld id="{B61BEF0D-F0BB-DE4B-95CE-6DB70DBA9567}" type="datetimeFigureOut">
              <a:rPr lang="en-US" smtClean="0"/>
              <a:pPr/>
              <a:t>2023-07-05</a:t>
            </a:fld>
            <a:endParaRPr lang="en-US"/>
          </a:p>
        </p:txBody>
      </p:sp>
      <p:sp>
        <p:nvSpPr>
          <p:cNvPr id="6" name="Footer Placeholder 5">
            <a:extLst>
              <a:ext uri="{FF2B5EF4-FFF2-40B4-BE49-F238E27FC236}">
                <a16:creationId xmlns:a16="http://schemas.microsoft.com/office/drawing/2014/main" id="{3811EECA-7FBE-A3D8-02B2-37F6AD0B1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0430E-6930-F0D5-E68C-9CD8766A7B1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8" name="二等辺三角形 10">
            <a:extLst>
              <a:ext uri="{FF2B5EF4-FFF2-40B4-BE49-F238E27FC236}">
                <a16:creationId xmlns:a16="http://schemas.microsoft.com/office/drawing/2014/main" id="{6326F913-9320-0260-3388-15CDB83EA125}"/>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04448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A3589C-7CCE-5561-185A-F3A5462E9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5276F-2EE9-6816-FD4E-A60DFEF5C2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BE93B-989E-9D27-19CC-26587C14F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2023-07-05</a:t>
            </a:fld>
            <a:endParaRPr lang="en-US"/>
          </a:p>
        </p:txBody>
      </p:sp>
      <p:sp>
        <p:nvSpPr>
          <p:cNvPr id="5" name="Footer Placeholder 4">
            <a:extLst>
              <a:ext uri="{FF2B5EF4-FFF2-40B4-BE49-F238E27FC236}">
                <a16:creationId xmlns:a16="http://schemas.microsoft.com/office/drawing/2014/main" id="{B1189FCD-0D1A-32CF-D7BF-9D8D2FDA16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0C900F-0F0E-F5F4-28AA-965036E7E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
        <p:nvSpPr>
          <p:cNvPr id="7" name="Slide Number Placeholder 5">
            <a:extLst>
              <a:ext uri="{FF2B5EF4-FFF2-40B4-BE49-F238E27FC236}">
                <a16:creationId xmlns:a16="http://schemas.microsoft.com/office/drawing/2014/main" id="{E5CE1EFC-F8F6-04F7-8199-23A6B2265AE3}"/>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BA17E7B3-E092-77A1-EF19-A720FA372447}"/>
              </a:ext>
            </a:extLst>
          </p:cNvPr>
          <p:cNvPicPr>
            <a:picLocks noChangeAspect="1"/>
          </p:cNvPicPr>
          <p:nvPr userDrawn="1"/>
        </p:nvPicPr>
        <p:blipFill rotWithShape="1">
          <a:blip r:embed="rId13"/>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D06EB4CE-8C93-C0A3-2C32-7A2B5E8EE527}"/>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2023-07-05</a:t>
            </a:fld>
            <a:endParaRPr lang="en-US" sz="1200" b="1"/>
          </a:p>
        </p:txBody>
      </p:sp>
    </p:spTree>
    <p:extLst>
      <p:ext uri="{BB962C8B-B14F-4D97-AF65-F5344CB8AC3E}">
        <p14:creationId xmlns:p14="http://schemas.microsoft.com/office/powerpoint/2010/main" val="6734522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1574D71B-7917-4BD7-887C-1D652DB0D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8">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6D004430-4896-521B-F3ED-39D12598CD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388" y="550863"/>
            <a:ext cx="5608638" cy="5608638"/>
          </a:xfrm>
          <a:prstGeom prst="rect">
            <a:avLst/>
          </a:prstGeom>
        </p:spPr>
      </p:pic>
      <p:sp>
        <p:nvSpPr>
          <p:cNvPr id="2" name="Subtitle 4">
            <a:extLst>
              <a:ext uri="{FF2B5EF4-FFF2-40B4-BE49-F238E27FC236}">
                <a16:creationId xmlns:a16="http://schemas.microsoft.com/office/drawing/2014/main" id="{918193B0-5640-2832-AA47-95EFC479673C}"/>
              </a:ext>
            </a:extLst>
          </p:cNvPr>
          <p:cNvSpPr txBox="1">
            <a:spLocks/>
          </p:cNvSpPr>
          <p:nvPr/>
        </p:nvSpPr>
        <p:spPr>
          <a:xfrm>
            <a:off x="941388" y="5037138"/>
            <a:ext cx="5608638" cy="1122363"/>
          </a:xfrm>
          <a:prstGeom prst="rect">
            <a:avLst/>
          </a:prstGeom>
          <a:solidFill>
            <a:schemeClr val="tx1">
              <a:lumMod val="95000"/>
              <a:lumOff val="5000"/>
              <a:alpha val="50000"/>
            </a:schemeClr>
          </a:solidFill>
          <a:ln>
            <a:noFill/>
          </a:ln>
        </p:spPr>
        <p:txBody>
          <a:bodyPr vert="horz" wrap="square"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a:solidFill>
                  <a:srgbClr val="FFFFFF"/>
                </a:solidFill>
              </a:rPr>
              <a:t>2023-035</a:t>
            </a:r>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7658841" y="679730"/>
            <a:ext cx="3951414" cy="3787041"/>
          </a:xfrm>
        </p:spPr>
        <p:txBody>
          <a:bodyPr vert="horz" lIns="91440" tIns="45720" rIns="91440" bIns="45720" rtlCol="0" anchor="b">
            <a:normAutofit/>
          </a:bodyPr>
          <a:lstStyle/>
          <a:p>
            <a:pPr algn="l"/>
            <a:r>
              <a:rPr lang="en-US" b="1" kern="1200" err="1">
                <a:solidFill>
                  <a:schemeClr val="tx1"/>
                </a:solidFill>
                <a:latin typeface="+mj-lt"/>
                <a:ea typeface="+mj-ea"/>
                <a:cs typeface="+mj-cs"/>
              </a:rPr>
              <a:t>BloomQuest</a:t>
            </a:r>
            <a:endParaRPr lang="en-US" b="1" kern="1200">
              <a:solidFill>
                <a:schemeClr val="tx1"/>
              </a:solidFill>
              <a:latin typeface="+mj-lt"/>
              <a:ea typeface="+mj-ea"/>
              <a:cs typeface="+mj-cs"/>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7658840" y="5045529"/>
            <a:ext cx="3951414" cy="1322614"/>
          </a:xfrm>
        </p:spPr>
        <p:txBody>
          <a:bodyPr vert="horz" lIns="91440" tIns="45720" rIns="91440" bIns="45720" rtlCol="0">
            <a:normAutofit/>
          </a:bodyPr>
          <a:lstStyle/>
          <a:p>
            <a:pPr algn="l"/>
            <a:r>
              <a:rPr lang="en-US" kern="1200">
                <a:solidFill>
                  <a:schemeClr val="tx1"/>
                </a:solidFill>
                <a:effectLst/>
                <a:latin typeface="+mn-lt"/>
                <a:ea typeface="+mn-ea"/>
                <a:cs typeface="+mn-cs"/>
              </a:rPr>
              <a:t>Personalized Learning System Based on Knowledge Graphs and Bloom’s Taxonomy.</a:t>
            </a:r>
            <a:endParaRPr lang="en-US" kern="1200">
              <a:solidFill>
                <a:schemeClr val="tx1"/>
              </a:solidFill>
              <a:latin typeface="+mn-lt"/>
              <a:ea typeface="+mn-ea"/>
              <a:cs typeface="+mn-cs"/>
            </a:endParaRP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4F4F6E41-6674-C991-B9EF-81F6830B8E74}"/>
              </a:ext>
            </a:extLst>
          </p:cNvPr>
          <p:cNvSpPr txBox="1">
            <a:spLocks/>
          </p:cNvSpPr>
          <p:nvPr/>
        </p:nvSpPr>
        <p:spPr>
          <a:xfrm>
            <a:off x="4292133" y="114559"/>
            <a:ext cx="4160036" cy="641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prstClr val="black"/>
                </a:solidFill>
                <a:latin typeface="Cambria"/>
              </a:rPr>
              <a:t>Technologies ctd.</a:t>
            </a:r>
          </a:p>
        </p:txBody>
      </p:sp>
      <p:sp>
        <p:nvSpPr>
          <p:cNvPr id="7" name="Rectangle 1">
            <a:extLst>
              <a:ext uri="{FF2B5EF4-FFF2-40B4-BE49-F238E27FC236}">
                <a16:creationId xmlns:a16="http://schemas.microsoft.com/office/drawing/2014/main" id="{6013DAE0-4259-9B4D-66E7-C921F05D447B}"/>
              </a:ext>
            </a:extLst>
          </p:cNvPr>
          <p:cNvSpPr>
            <a:spLocks noChangeArrowheads="1"/>
          </p:cNvSpPr>
          <p:nvPr/>
        </p:nvSpPr>
        <p:spPr bwMode="auto">
          <a:xfrm>
            <a:off x="214937" y="3183527"/>
            <a:ext cx="1018282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a:solidFill>
                  <a:prstClr val="black"/>
                </a:solidFill>
                <a:latin typeface="Söhne"/>
              </a:rPr>
              <a:t>4.  </a:t>
            </a:r>
            <a:r>
              <a:rPr kumimoji="0" lang="en-US" altLang="en-US" sz="2000" b="0" i="0" u="none" strike="noStrike" cap="none" normalizeH="0" baseline="0">
                <a:ln>
                  <a:noFill/>
                </a:ln>
                <a:solidFill>
                  <a:schemeClr val="tx1"/>
                </a:solidFill>
                <a:effectLst/>
                <a:latin typeface="Söhne"/>
              </a:rPr>
              <a:t>Relationship Extraction : Identify the relationships between the entities.</a:t>
            </a:r>
            <a:br>
              <a:rPr lang="en-US" altLang="en-US" sz="2000">
                <a:solidFill>
                  <a:prstClr val="black"/>
                </a:solidFill>
                <a:latin typeface="Söhne"/>
              </a:rPr>
            </a:br>
            <a:endParaRPr lang="en-US" altLang="en-US">
              <a:solidFill>
                <a:prstClr val="black"/>
              </a:solidFill>
              <a:latin typeface="Arial" panose="020B0604020202020204" pitchFamily="34" charset="0"/>
            </a:endParaRPr>
          </a:p>
        </p:txBody>
      </p:sp>
      <p:sp>
        <p:nvSpPr>
          <p:cNvPr id="8" name="Rectangle 7">
            <a:extLst>
              <a:ext uri="{FF2B5EF4-FFF2-40B4-BE49-F238E27FC236}">
                <a16:creationId xmlns:a16="http://schemas.microsoft.com/office/drawing/2014/main" id="{40E5BF20-E0A4-F08A-B357-B45F669DBAC9}"/>
              </a:ext>
            </a:extLst>
          </p:cNvPr>
          <p:cNvSpPr/>
          <p:nvPr/>
        </p:nvSpPr>
        <p:spPr>
          <a:xfrm>
            <a:off x="3581400" y="6413877"/>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9" name="Rectangle 1">
            <a:extLst>
              <a:ext uri="{FF2B5EF4-FFF2-40B4-BE49-F238E27FC236}">
                <a16:creationId xmlns:a16="http://schemas.microsoft.com/office/drawing/2014/main" id="{E1CDC619-41EF-AAA5-AA63-A8C0C67DD65E}"/>
              </a:ext>
            </a:extLst>
          </p:cNvPr>
          <p:cNvSpPr>
            <a:spLocks noChangeArrowheads="1"/>
          </p:cNvSpPr>
          <p:nvPr/>
        </p:nvSpPr>
        <p:spPr bwMode="auto">
          <a:xfrm>
            <a:off x="214938" y="806677"/>
            <a:ext cx="1018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a:latin typeface="Söhne"/>
              </a:rPr>
              <a:t>3.  Entity Recognition  : Identify the name entities. (e.g.- People, Places, etc.)</a:t>
            </a:r>
            <a:endParaRPr lang="en-US" altLang="en-US">
              <a:solidFill>
                <a:prstClr val="black"/>
              </a:solidFill>
              <a:latin typeface="Arial" panose="020B0604020202020204" pitchFamily="34" charset="0"/>
            </a:endParaRPr>
          </a:p>
        </p:txBody>
      </p:sp>
      <p:pic>
        <p:nvPicPr>
          <p:cNvPr id="13" name="Picture 12" descr="A picture containing screenshot, text&#10;&#10;Description automatically generated">
            <a:extLst>
              <a:ext uri="{FF2B5EF4-FFF2-40B4-BE49-F238E27FC236}">
                <a16:creationId xmlns:a16="http://schemas.microsoft.com/office/drawing/2014/main" id="{4181F7D1-E9CE-F4FE-64B6-52C99EB51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537" y="1462287"/>
            <a:ext cx="8051228" cy="1475659"/>
          </a:xfrm>
          <a:prstGeom prst="rect">
            <a:avLst/>
          </a:prstGeom>
        </p:spPr>
      </p:pic>
      <p:pic>
        <p:nvPicPr>
          <p:cNvPr id="15" name="Picture 14" descr="A screen shot of a computer code&#10;&#10;Description automatically generated with low confidence">
            <a:extLst>
              <a:ext uri="{FF2B5EF4-FFF2-40B4-BE49-F238E27FC236}">
                <a16:creationId xmlns:a16="http://schemas.microsoft.com/office/drawing/2014/main" id="{ED70F8D1-1C20-6494-E2C0-965F342D0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537" y="3702502"/>
            <a:ext cx="8390347" cy="2211760"/>
          </a:xfrm>
          <a:prstGeom prst="rect">
            <a:avLst/>
          </a:prstGeom>
        </p:spPr>
      </p:pic>
    </p:spTree>
    <p:extLst>
      <p:ext uri="{BB962C8B-B14F-4D97-AF65-F5344CB8AC3E}">
        <p14:creationId xmlns:p14="http://schemas.microsoft.com/office/powerpoint/2010/main" val="722505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209EE1-CC35-3574-51F9-667AE131ECE0}"/>
              </a:ext>
            </a:extLst>
          </p:cNvPr>
          <p:cNvSpPr/>
          <p:nvPr/>
        </p:nvSpPr>
        <p:spPr>
          <a:xfrm>
            <a:off x="3581400" y="6413877"/>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11" name="Rectangle 1">
            <a:extLst>
              <a:ext uri="{FF2B5EF4-FFF2-40B4-BE49-F238E27FC236}">
                <a16:creationId xmlns:a16="http://schemas.microsoft.com/office/drawing/2014/main" id="{A3BC897D-FB3E-DF69-7F2F-0248FBF00406}"/>
              </a:ext>
            </a:extLst>
          </p:cNvPr>
          <p:cNvSpPr>
            <a:spLocks noChangeArrowheads="1"/>
          </p:cNvSpPr>
          <p:nvPr/>
        </p:nvSpPr>
        <p:spPr bwMode="auto">
          <a:xfrm>
            <a:off x="214938" y="145949"/>
            <a:ext cx="1018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a:latin typeface="Söhne"/>
              </a:rPr>
              <a:t>5.  Graph Construction : Construct the graph. ( Entities as nodes, Relationships as Edges.)</a:t>
            </a:r>
            <a:endParaRPr lang="en-US" altLang="en-US">
              <a:solidFill>
                <a:prstClr val="black"/>
              </a:solidFill>
              <a:latin typeface="Arial" panose="020B0604020202020204" pitchFamily="34" charset="0"/>
            </a:endParaRPr>
          </a:p>
        </p:txBody>
      </p:sp>
      <p:pic>
        <p:nvPicPr>
          <p:cNvPr id="15" name="Picture 14" descr="A picture containing text, screenshot, software&#10;&#10;Description automatically generated">
            <a:extLst>
              <a:ext uri="{FF2B5EF4-FFF2-40B4-BE49-F238E27FC236}">
                <a16:creationId xmlns:a16="http://schemas.microsoft.com/office/drawing/2014/main" id="{77888A5A-EB67-0A88-D02E-B6A88BC9F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89" y="700906"/>
            <a:ext cx="10516511" cy="5655444"/>
          </a:xfrm>
          <a:prstGeom prst="rect">
            <a:avLst/>
          </a:prstGeom>
        </p:spPr>
      </p:pic>
    </p:spTree>
    <p:extLst>
      <p:ext uri="{BB962C8B-B14F-4D97-AF65-F5344CB8AC3E}">
        <p14:creationId xmlns:p14="http://schemas.microsoft.com/office/powerpoint/2010/main" val="121529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103792-6C36-D6BF-82D3-832E12BAFC0A}"/>
              </a:ext>
            </a:extLst>
          </p:cNvPr>
          <p:cNvSpPr>
            <a:spLocks noGrp="1"/>
          </p:cNvSpPr>
          <p:nvPr>
            <p:ph type="dt" sz="half" idx="10"/>
          </p:nvPr>
        </p:nvSpPr>
        <p:spPr/>
        <p:txBody>
          <a:bodyPr/>
          <a:lstStyle/>
          <a:p>
            <a:fld id="{BE125279-E453-48EE-8431-DEFF05B7CAC1}" type="datetime1">
              <a:rPr lang="en-US" smtClean="0"/>
              <a:t>2023-07-05</a:t>
            </a:fld>
            <a:endParaRPr lang="en-US"/>
          </a:p>
        </p:txBody>
      </p:sp>
      <p:sp>
        <p:nvSpPr>
          <p:cNvPr id="4" name="Date Placeholder 1">
            <a:extLst>
              <a:ext uri="{FF2B5EF4-FFF2-40B4-BE49-F238E27FC236}">
                <a16:creationId xmlns:a16="http://schemas.microsoft.com/office/drawing/2014/main" id="{F4B571A0-F3A3-21A9-D5DB-9884A66CA11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4D7520-397A-4A8B-AF57-2548B2C7D34F}" type="datetime1">
              <a:rPr lang="en-US" smtClean="0"/>
              <a:pPr/>
              <a:t>2023-07-05</a:t>
            </a:fld>
            <a:endParaRPr lang="en-US"/>
          </a:p>
        </p:txBody>
      </p:sp>
      <p:sp>
        <p:nvSpPr>
          <p:cNvPr id="6" name="Date Placeholder 1">
            <a:extLst>
              <a:ext uri="{FF2B5EF4-FFF2-40B4-BE49-F238E27FC236}">
                <a16:creationId xmlns:a16="http://schemas.microsoft.com/office/drawing/2014/main" id="{794F387A-0CA9-7EDB-ABBF-6D178F92E352}"/>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019182-BDA6-4BD4-B150-0E45F13E0939}" type="datetime1">
              <a:rPr lang="en-US" smtClean="0"/>
              <a:pPr/>
              <a:t>2023-07-05</a:t>
            </a:fld>
            <a:endParaRPr lang="en-US"/>
          </a:p>
        </p:txBody>
      </p:sp>
      <p:sp>
        <p:nvSpPr>
          <p:cNvPr id="10" name="Rectangle 9">
            <a:extLst>
              <a:ext uri="{FF2B5EF4-FFF2-40B4-BE49-F238E27FC236}">
                <a16:creationId xmlns:a16="http://schemas.microsoft.com/office/drawing/2014/main" id="{EFF4BE9F-16EB-D0F7-93E6-2055BD19031C}"/>
              </a:ext>
            </a:extLst>
          </p:cNvPr>
          <p:cNvSpPr/>
          <p:nvPr/>
        </p:nvSpPr>
        <p:spPr>
          <a:xfrm>
            <a:off x="3581400" y="6413877"/>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11" name="Rectangle 1">
            <a:extLst>
              <a:ext uri="{FF2B5EF4-FFF2-40B4-BE49-F238E27FC236}">
                <a16:creationId xmlns:a16="http://schemas.microsoft.com/office/drawing/2014/main" id="{1D76EBC4-63CA-5A3B-CC4C-9AC3EC66C08D}"/>
              </a:ext>
            </a:extLst>
          </p:cNvPr>
          <p:cNvSpPr>
            <a:spLocks noChangeArrowheads="1"/>
          </p:cNvSpPr>
          <p:nvPr/>
        </p:nvSpPr>
        <p:spPr bwMode="auto">
          <a:xfrm>
            <a:off x="214938" y="208626"/>
            <a:ext cx="1018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a:latin typeface="Söhne"/>
              </a:rPr>
              <a:t>5.1  Graph Construction : Output</a:t>
            </a:r>
            <a:endParaRPr lang="en-US" altLang="en-US">
              <a:solidFill>
                <a:prstClr val="black"/>
              </a:solidFill>
              <a:latin typeface="Arial" panose="020B0604020202020204" pitchFamily="34" charset="0"/>
            </a:endParaRPr>
          </a:p>
        </p:txBody>
      </p:sp>
      <p:pic>
        <p:nvPicPr>
          <p:cNvPr id="14" name="Picture 13" descr="A screenshot of a computer&#10;&#10;Description automatically generated with medium confidence">
            <a:extLst>
              <a:ext uri="{FF2B5EF4-FFF2-40B4-BE49-F238E27FC236}">
                <a16:creationId xmlns:a16="http://schemas.microsoft.com/office/drawing/2014/main" id="{91B475FC-F767-85E8-12E8-D9915FD93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96" y="773349"/>
            <a:ext cx="11644008" cy="5311301"/>
          </a:xfrm>
          <a:prstGeom prst="rect">
            <a:avLst/>
          </a:prstGeom>
        </p:spPr>
      </p:pic>
    </p:spTree>
    <p:extLst>
      <p:ext uri="{BB962C8B-B14F-4D97-AF65-F5344CB8AC3E}">
        <p14:creationId xmlns:p14="http://schemas.microsoft.com/office/powerpoint/2010/main" val="133698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EC29068-E855-A096-262E-4EAEE600D4AE}"/>
              </a:ext>
            </a:extLst>
          </p:cNvPr>
          <p:cNvSpPr txBox="1">
            <a:spLocks/>
          </p:cNvSpPr>
          <p:nvPr/>
        </p:nvSpPr>
        <p:spPr>
          <a:xfrm>
            <a:off x="304800" y="228600"/>
            <a:ext cx="11684000" cy="8683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Current Progress – 50%</a:t>
            </a:r>
          </a:p>
        </p:txBody>
      </p:sp>
      <p:sp>
        <p:nvSpPr>
          <p:cNvPr id="6" name="Content Placeholder 2">
            <a:extLst>
              <a:ext uri="{FF2B5EF4-FFF2-40B4-BE49-F238E27FC236}">
                <a16:creationId xmlns:a16="http://schemas.microsoft.com/office/drawing/2014/main" id="{A1B7F6AC-0906-4FA3-E423-5BE9D418EF90}"/>
              </a:ext>
            </a:extLst>
          </p:cNvPr>
          <p:cNvSpPr txBox="1">
            <a:spLocks/>
          </p:cNvSpPr>
          <p:nvPr/>
        </p:nvSpPr>
        <p:spPr>
          <a:xfrm>
            <a:off x="406400" y="1096962"/>
            <a:ext cx="11379200" cy="51006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t>Knowledge Graph Development</a:t>
            </a:r>
          </a:p>
          <a:p>
            <a:pPr lvl="1">
              <a:buFont typeface="Wingdings" panose="05000000000000000000" pitchFamily="2" charset="2"/>
              <a:buChar char="v"/>
            </a:pPr>
            <a:r>
              <a:rPr lang="en-US" sz="2800"/>
              <a:t> Preprocess the given paragraph.</a:t>
            </a:r>
          </a:p>
          <a:p>
            <a:pPr lvl="1">
              <a:buFont typeface="Wingdings" panose="05000000000000000000" pitchFamily="2" charset="2"/>
              <a:buChar char="v"/>
            </a:pPr>
            <a:r>
              <a:rPr lang="en-US" sz="2800"/>
              <a:t> Identify the entities from the given paragraph.</a:t>
            </a:r>
          </a:p>
          <a:p>
            <a:pPr lvl="1">
              <a:buFont typeface="Wingdings" panose="05000000000000000000" pitchFamily="2" charset="2"/>
              <a:buChar char="v"/>
            </a:pPr>
            <a:r>
              <a:rPr lang="en-US" sz="2800"/>
              <a:t> Identify the Relationships from the given paragraph.</a:t>
            </a:r>
          </a:p>
          <a:p>
            <a:pPr lvl="1">
              <a:buFont typeface="Wingdings" panose="05000000000000000000" pitchFamily="2" charset="2"/>
              <a:buChar char="v"/>
            </a:pPr>
            <a:r>
              <a:rPr lang="en-US" sz="2800"/>
              <a:t> Developed a basic Knowledge graph.</a:t>
            </a:r>
            <a:r>
              <a:rPr lang="en-US"/>
              <a:t>(Entities-Nodes/ Relationships -Edges)</a:t>
            </a:r>
            <a:br>
              <a:rPr lang="en-US"/>
            </a:br>
            <a:endParaRPr lang="en-US"/>
          </a:p>
          <a:p>
            <a:r>
              <a:rPr lang="en-US" sz="3200" b="1"/>
              <a:t>Interface Development</a:t>
            </a:r>
          </a:p>
          <a:p>
            <a:pPr lvl="1">
              <a:buFont typeface="Wingdings" panose="05000000000000000000" pitchFamily="2" charset="2"/>
              <a:buChar char="v"/>
            </a:pPr>
            <a:r>
              <a:rPr lang="en-US" sz="2800"/>
              <a:t> Designed and developed an interface to input a paragraph.</a:t>
            </a:r>
            <a:endParaRPr lang="en-US" sz="3200"/>
          </a:p>
        </p:txBody>
      </p:sp>
      <p:sp>
        <p:nvSpPr>
          <p:cNvPr id="7" name="Rectangle 6">
            <a:extLst>
              <a:ext uri="{FF2B5EF4-FFF2-40B4-BE49-F238E27FC236}">
                <a16:creationId xmlns:a16="http://schemas.microsoft.com/office/drawing/2014/main" id="{8233A2C1-C23A-BC62-A022-83C29F6522DC}"/>
              </a:ext>
            </a:extLst>
          </p:cNvPr>
          <p:cNvSpPr/>
          <p:nvPr/>
        </p:nvSpPr>
        <p:spPr>
          <a:xfrm>
            <a:off x="3165835" y="641634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IT20133504</a:t>
            </a:r>
            <a:r>
              <a:rPr lang="en-US" sz="1800">
                <a:solidFill>
                  <a:schemeClr val="tx1"/>
                </a:solidFill>
              </a:rPr>
              <a:t>  |   </a:t>
            </a:r>
            <a:r>
              <a:rPr lang="en-US" sz="1800" b="1" err="1">
                <a:solidFill>
                  <a:schemeClr val="tx1"/>
                </a:solidFill>
              </a:rPr>
              <a:t>Weerasekara</a:t>
            </a:r>
            <a:r>
              <a:rPr lang="en-US" sz="1800" b="1">
                <a:solidFill>
                  <a:schemeClr val="tx1"/>
                </a:solidFill>
              </a:rPr>
              <a:t> N.N.   </a:t>
            </a:r>
            <a:r>
              <a:rPr lang="en-US" sz="1800">
                <a:solidFill>
                  <a:schemeClr val="tx1"/>
                </a:solidFill>
              </a:rPr>
              <a:t>| </a:t>
            </a:r>
            <a:r>
              <a:rPr lang="en-US" b="1" kern="0">
                <a:solidFill>
                  <a:prstClr val="black"/>
                </a:solidFill>
                <a:latin typeface="Cambria"/>
              </a:rPr>
              <a:t>2023-035</a:t>
            </a:r>
            <a:endParaRPr lang="en-US" sz="1800" b="0">
              <a:solidFill>
                <a:schemeClr val="tx1"/>
              </a:solidFill>
            </a:endParaRPr>
          </a:p>
        </p:txBody>
      </p:sp>
    </p:spTree>
    <p:extLst>
      <p:ext uri="{BB962C8B-B14F-4D97-AF65-F5344CB8AC3E}">
        <p14:creationId xmlns:p14="http://schemas.microsoft.com/office/powerpoint/2010/main" val="408162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E326188-A702-7319-F1BC-5F2EA515B7E3}"/>
              </a:ext>
            </a:extLst>
          </p:cNvPr>
          <p:cNvSpPr txBox="1">
            <a:spLocks/>
          </p:cNvSpPr>
          <p:nvPr/>
        </p:nvSpPr>
        <p:spPr>
          <a:xfrm>
            <a:off x="304800" y="228600"/>
            <a:ext cx="11684000" cy="8683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Future Progress – 100%</a:t>
            </a:r>
          </a:p>
        </p:txBody>
      </p:sp>
      <p:sp>
        <p:nvSpPr>
          <p:cNvPr id="6" name="Content Placeholder 2">
            <a:extLst>
              <a:ext uri="{FF2B5EF4-FFF2-40B4-BE49-F238E27FC236}">
                <a16:creationId xmlns:a16="http://schemas.microsoft.com/office/drawing/2014/main" id="{E57BE3CA-BDE6-EE3F-FFF1-43527506EFF4}"/>
              </a:ext>
            </a:extLst>
          </p:cNvPr>
          <p:cNvSpPr txBox="1">
            <a:spLocks/>
          </p:cNvSpPr>
          <p:nvPr/>
        </p:nvSpPr>
        <p:spPr>
          <a:xfrm>
            <a:off x="406400" y="1096962"/>
            <a:ext cx="11379200" cy="510063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t>Develop the Knowledge Graph</a:t>
            </a:r>
          </a:p>
          <a:p>
            <a:pPr lvl="1">
              <a:buFont typeface="Wingdings" panose="05000000000000000000" pitchFamily="2" charset="2"/>
              <a:buChar char="v"/>
            </a:pPr>
            <a:r>
              <a:rPr lang="en-US" sz="2800"/>
              <a:t> Fine tune and add more accuracy to the graph.</a:t>
            </a:r>
            <a:br>
              <a:rPr lang="en-US" sz="2800"/>
            </a:br>
            <a:endParaRPr lang="en-US" sz="2800"/>
          </a:p>
          <a:p>
            <a:r>
              <a:rPr lang="en-US" sz="3200" b="1"/>
              <a:t>Querying </a:t>
            </a:r>
          </a:p>
          <a:p>
            <a:pPr lvl="1">
              <a:buFont typeface="Wingdings" panose="05000000000000000000" pitchFamily="2" charset="2"/>
              <a:buChar char="v"/>
            </a:pPr>
            <a:r>
              <a:rPr lang="en-US" sz="2800"/>
              <a:t> Retrieve data from Knowledge graph.</a:t>
            </a:r>
            <a:br>
              <a:rPr lang="en-US" sz="2800"/>
            </a:br>
            <a:endParaRPr lang="en-US" sz="3200"/>
          </a:p>
          <a:p>
            <a:r>
              <a:rPr lang="en-US" sz="3200" b="1"/>
              <a:t>Filtering</a:t>
            </a:r>
          </a:p>
          <a:p>
            <a:pPr lvl="1">
              <a:buFont typeface="Wingdings" panose="05000000000000000000" pitchFamily="2" charset="2"/>
              <a:buChar char="v"/>
            </a:pPr>
            <a:r>
              <a:rPr lang="en-US" sz="2800" b="1"/>
              <a:t> </a:t>
            </a:r>
            <a:r>
              <a:rPr lang="en-US" sz="2800"/>
              <a:t>Include only the relevant entities and relationships by using a scoring algorithm.</a:t>
            </a:r>
            <a:br>
              <a:rPr lang="en-US" sz="2800"/>
            </a:br>
            <a:endParaRPr lang="en-US" sz="2800"/>
          </a:p>
          <a:p>
            <a:r>
              <a:rPr lang="en-US" sz="2800"/>
              <a:t> </a:t>
            </a:r>
            <a:r>
              <a:rPr lang="en-US" sz="3200" b="1"/>
              <a:t>Mapping</a:t>
            </a:r>
          </a:p>
          <a:p>
            <a:pPr lvl="1">
              <a:buFont typeface="Wingdings" panose="05000000000000000000" pitchFamily="2" charset="2"/>
              <a:buChar char="v"/>
            </a:pPr>
            <a:r>
              <a:rPr lang="en-US" sz="2800" b="1"/>
              <a:t> </a:t>
            </a:r>
            <a:r>
              <a:rPr kumimoji="0" lang="en-US" altLang="en-US" sz="2800" b="0" i="0" u="none" strike="noStrike" cap="none" normalizeH="0" baseline="0">
                <a:ln>
                  <a:noFill/>
                </a:ln>
                <a:solidFill>
                  <a:schemeClr val="tx1"/>
                </a:solidFill>
                <a:effectLst/>
                <a:latin typeface="Söhne"/>
              </a:rPr>
              <a:t>Map the entities and Visualize.</a:t>
            </a:r>
          </a:p>
          <a:p>
            <a:pPr lvl="1">
              <a:buFont typeface="Wingdings" panose="05000000000000000000" pitchFamily="2" charset="2"/>
              <a:buChar char="v"/>
            </a:pPr>
            <a:r>
              <a:rPr lang="en-US" altLang="en-US" sz="2800">
                <a:latin typeface="Söhne"/>
              </a:rPr>
              <a:t> Develop a better interface. </a:t>
            </a:r>
            <a:br>
              <a:rPr kumimoji="0" lang="en-US" altLang="en-US" sz="2800" b="0" i="0" u="none" strike="noStrike" cap="none" normalizeH="0" baseline="0">
                <a:ln>
                  <a:noFill/>
                </a:ln>
                <a:solidFill>
                  <a:schemeClr val="tx1"/>
                </a:solidFill>
                <a:effectLst/>
                <a:latin typeface="Söhne"/>
              </a:rPr>
            </a:br>
            <a:endParaRPr lang="en-US" sz="2800"/>
          </a:p>
        </p:txBody>
      </p:sp>
      <p:sp>
        <p:nvSpPr>
          <p:cNvPr id="7" name="Rectangle 6">
            <a:extLst>
              <a:ext uri="{FF2B5EF4-FFF2-40B4-BE49-F238E27FC236}">
                <a16:creationId xmlns:a16="http://schemas.microsoft.com/office/drawing/2014/main" id="{27151FFC-7F2C-3F6C-B5FF-84CB764AE697}"/>
              </a:ext>
            </a:extLst>
          </p:cNvPr>
          <p:cNvSpPr/>
          <p:nvPr/>
        </p:nvSpPr>
        <p:spPr>
          <a:xfrm>
            <a:off x="3165835" y="6446836"/>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98630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defRPr/>
            </a:pPr>
            <a:r>
              <a:rPr lang="en-US">
                <a:latin typeface="Adobe Devanagari"/>
              </a:rPr>
              <a:t>IT20126438</a:t>
            </a:r>
            <a:r>
              <a:rPr kumimoji="0" lang="en-US" sz="4000" b="1" i="0" u="none" strike="noStrike" kern="1200" cap="all" spc="0" normalizeH="0" baseline="0" noProof="0">
                <a:ln>
                  <a:noFill/>
                </a:ln>
                <a:effectLst/>
                <a:uLnTx/>
                <a:uFillTx/>
                <a:latin typeface="Adobe Devanagari"/>
              </a:rPr>
              <a:t> | </a:t>
            </a:r>
            <a:r>
              <a:rPr lang="en-US" err="1">
                <a:latin typeface="Adobe Devanagari"/>
              </a:rPr>
              <a:t>Colambage</a:t>
            </a:r>
            <a:r>
              <a:rPr lang="en-US">
                <a:latin typeface="Adobe Devanagari"/>
              </a:rPr>
              <a:t> </a:t>
            </a:r>
            <a:r>
              <a:rPr lang="en-US" err="1">
                <a:latin typeface="Adobe Devanagari"/>
              </a:rPr>
              <a:t>K.g</a:t>
            </a:r>
            <a:endParaRPr kumimoji="0" lang="en-US" sz="4000" b="1" i="0" u="none" strike="noStrike" kern="1200" cap="all" spc="0" normalizeH="0" baseline="0" noProof="0" err="1">
              <a:ln>
                <a:noFill/>
              </a:ln>
              <a:effectLst/>
              <a:uLnTx/>
              <a:uFillTx/>
              <a:latin typeface="Adobe Devanagari"/>
            </a:endParaRP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solidFill>
                  <a:sysClr val="windowText" lastClr="000000">
                    <a:tint val="75000"/>
                  </a:sysClr>
                </a:solidFill>
                <a:latin typeface="Cambria"/>
              </a:rPr>
              <a:t>Data Science</a:t>
            </a:r>
            <a:endParaRPr kumimoji="0" lang="en-US" sz="2000" b="0" i="0" u="none" strike="noStrike" kern="1200" cap="none" spc="0" normalizeH="0" baseline="0" noProof="0" dirty="0">
              <a:ln>
                <a:noFill/>
              </a:ln>
              <a:solidFill>
                <a:sysClr val="windowText" lastClr="000000">
                  <a:tint val="75000"/>
                </a:sysClr>
              </a:solidFill>
              <a:effectLst/>
              <a:uLnTx/>
              <a:uFillTx/>
              <a:latin typeface="Cambria"/>
              <a:ea typeface="+mn-ea"/>
              <a:cs typeface="+mn-cs"/>
            </a:endParaRPr>
          </a:p>
        </p:txBody>
      </p:sp>
      <p:pic>
        <p:nvPicPr>
          <p:cNvPr id="3" name="Picture 6">
            <a:extLst>
              <a:ext uri="{FF2B5EF4-FFF2-40B4-BE49-F238E27FC236}">
                <a16:creationId xmlns:a16="http://schemas.microsoft.com/office/drawing/2014/main" id="{74B5BBA4-FB0F-C2A5-EF57-177CDF1CD525}"/>
              </a:ext>
            </a:extLst>
          </p:cNvPr>
          <p:cNvPicPr>
            <a:picLocks noChangeAspect="1"/>
          </p:cNvPicPr>
          <p:nvPr/>
        </p:nvPicPr>
        <p:blipFill>
          <a:blip r:embed="rId2"/>
          <a:stretch>
            <a:fillRect/>
          </a:stretch>
        </p:blipFill>
        <p:spPr>
          <a:xfrm>
            <a:off x="7701845" y="-91"/>
            <a:ext cx="4422422" cy="2638959"/>
          </a:xfrm>
          <a:prstGeom prst="rect">
            <a:avLst/>
          </a:prstGeom>
        </p:spPr>
      </p:pic>
      <p:sp>
        <p:nvSpPr>
          <p:cNvPr id="7" name="Rectangle 6">
            <a:extLst>
              <a:ext uri="{FF2B5EF4-FFF2-40B4-BE49-F238E27FC236}">
                <a16:creationId xmlns:a16="http://schemas.microsoft.com/office/drawing/2014/main" id="{324A7FCF-175F-CD10-37B0-95F210DEE8BB}"/>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304951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A15F1-6230-695C-BACB-1C3918F758B1}"/>
              </a:ext>
            </a:extLst>
          </p:cNvPr>
          <p:cNvSpPr txBox="1"/>
          <p:nvPr/>
        </p:nvSpPr>
        <p:spPr>
          <a:xfrm>
            <a:off x="497190" y="865675"/>
            <a:ext cx="7703389"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400">
                <a:ea typeface="+mn-lt"/>
                <a:cs typeface="+mn-lt"/>
              </a:rPr>
              <a:t> </a:t>
            </a:r>
            <a:r>
              <a:rPr lang="en-US" sz="2400" b="1">
                <a:ea typeface="+mn-lt"/>
                <a:cs typeface="+mn-lt"/>
              </a:rPr>
              <a:t>What is Generate a set of questions and answers using knowledge graph and categorize them according to bloom’s taxonomy</a:t>
            </a:r>
            <a:r>
              <a:rPr lang="en-US" sz="2400" b="1">
                <a:solidFill>
                  <a:schemeClr val="dk1"/>
                </a:solidFill>
                <a:latin typeface="Arial"/>
                <a:cs typeface="Arial"/>
              </a:rPr>
              <a:t>?</a:t>
            </a:r>
            <a:endParaRPr lang="en-US">
              <a:solidFill>
                <a:schemeClr val="dk1"/>
              </a:solidFill>
            </a:endParaRPr>
          </a:p>
          <a:p>
            <a:pPr algn="just">
              <a:buFont typeface="Arial"/>
              <a:buChar char="•"/>
            </a:pPr>
            <a:endParaRPr lang="en-US" sz="2400" b="1">
              <a:solidFill>
                <a:schemeClr val="dk1"/>
              </a:solidFill>
              <a:latin typeface="Arial"/>
              <a:ea typeface="+mn-lt"/>
              <a:cs typeface="Arial"/>
            </a:endParaRPr>
          </a:p>
          <a:p>
            <a:r>
              <a:rPr lang="en-US">
                <a:ea typeface="+mn-lt"/>
                <a:cs typeface="+mn-lt"/>
              </a:rPr>
              <a:t>Generating a set of questions and answers using a knowledge graph involves extracting information from a structured representation of knowledge and transforming it into a set of questions and answers. Bloom's taxonomy is a framework for categorizing educational goals and objectives into levels of cognitive complexity. Categorizing the questions and answers generated by the knowledge graph according to Bloom's taxonomy involves mapping them to the appropriate level of cognitive complexity, such as remembering, understanding, applying, analyzing, evaluating, or creating. This can help ensure that the questions and answers are appropriate for the level of learning intended and can guide the design of instructional materials and assessments</a:t>
            </a:r>
            <a:endParaRPr lang="en-US"/>
          </a:p>
          <a:p>
            <a:pPr algn="just"/>
            <a:endParaRPr lang="en-US"/>
          </a:p>
          <a:p>
            <a:pPr algn="just"/>
            <a:r>
              <a:rPr lang="en-US" sz="2400">
                <a:solidFill>
                  <a:schemeClr val="dk1"/>
                </a:solidFill>
                <a:latin typeface="Arial"/>
                <a:cs typeface="Arial"/>
              </a:rPr>
              <a:t>• </a:t>
            </a:r>
            <a:r>
              <a:rPr lang="en-US" sz="2400" b="1">
                <a:solidFill>
                  <a:schemeClr val="dk1"/>
                </a:solidFill>
                <a:latin typeface="Arial"/>
                <a:cs typeface="Arial"/>
              </a:rPr>
              <a:t>Why do we say that it’s useful </a:t>
            </a:r>
            <a:r>
              <a:rPr lang="en-US" sz="2400">
                <a:solidFill>
                  <a:schemeClr val="dk1"/>
                </a:solidFill>
                <a:latin typeface="Arial"/>
                <a:cs typeface="Arial"/>
              </a:rPr>
              <a:t>?</a:t>
            </a:r>
          </a:p>
          <a:p>
            <a:pPr algn="just"/>
            <a:r>
              <a:rPr lang="en-US" sz="1600">
                <a:solidFill>
                  <a:schemeClr val="dk1"/>
                </a:solidFill>
                <a:latin typeface="Arial"/>
                <a:cs typeface="Arial"/>
              </a:rPr>
              <a:t>If you have enough knowledge about Bloom’ taxonomy level, you can handle how to face the questions by categorizing </a:t>
            </a:r>
            <a:r>
              <a:rPr lang="en-US" sz="1600">
                <a:ea typeface="+mn-lt"/>
                <a:cs typeface="+mn-lt"/>
              </a:rPr>
              <a:t>Bloom’ taxonomy level</a:t>
            </a:r>
            <a:r>
              <a:rPr lang="en-US" sz="1600">
                <a:solidFill>
                  <a:schemeClr val="dk1"/>
                </a:solidFill>
                <a:latin typeface="Arial"/>
                <a:cs typeface="Arial"/>
              </a:rPr>
              <a:t>  </a:t>
            </a:r>
          </a:p>
        </p:txBody>
      </p:sp>
      <p:pic>
        <p:nvPicPr>
          <p:cNvPr id="5" name="Picture 5" descr="Text, whiteboard&#10;&#10;Description automatically generated">
            <a:extLst>
              <a:ext uri="{FF2B5EF4-FFF2-40B4-BE49-F238E27FC236}">
                <a16:creationId xmlns:a16="http://schemas.microsoft.com/office/drawing/2014/main" id="{29544ACB-E5E7-35BE-5D70-B70F6FF8A19A}"/>
              </a:ext>
            </a:extLst>
          </p:cNvPr>
          <p:cNvPicPr>
            <a:picLocks noChangeAspect="1"/>
          </p:cNvPicPr>
          <p:nvPr/>
        </p:nvPicPr>
        <p:blipFill>
          <a:blip r:embed="rId2"/>
          <a:stretch>
            <a:fillRect/>
          </a:stretch>
        </p:blipFill>
        <p:spPr>
          <a:xfrm>
            <a:off x="8695214" y="1405677"/>
            <a:ext cx="2743200" cy="1824547"/>
          </a:xfrm>
          <a:prstGeom prst="rect">
            <a:avLst/>
          </a:prstGeom>
        </p:spPr>
      </p:pic>
      <p:pic>
        <p:nvPicPr>
          <p:cNvPr id="6" name="Picture 6">
            <a:extLst>
              <a:ext uri="{FF2B5EF4-FFF2-40B4-BE49-F238E27FC236}">
                <a16:creationId xmlns:a16="http://schemas.microsoft.com/office/drawing/2014/main" id="{4DCA6150-DBC1-8863-550C-7E7C6B408ED0}"/>
              </a:ext>
            </a:extLst>
          </p:cNvPr>
          <p:cNvPicPr>
            <a:picLocks noChangeAspect="1"/>
          </p:cNvPicPr>
          <p:nvPr/>
        </p:nvPicPr>
        <p:blipFill>
          <a:blip r:embed="rId3"/>
          <a:stretch>
            <a:fillRect/>
          </a:stretch>
        </p:blipFill>
        <p:spPr>
          <a:xfrm>
            <a:off x="8836325" y="4330390"/>
            <a:ext cx="2743200" cy="1820314"/>
          </a:xfrm>
          <a:prstGeom prst="rect">
            <a:avLst/>
          </a:prstGeom>
        </p:spPr>
      </p:pic>
      <p:sp>
        <p:nvSpPr>
          <p:cNvPr id="7" name="TextBox 6">
            <a:extLst>
              <a:ext uri="{FF2B5EF4-FFF2-40B4-BE49-F238E27FC236}">
                <a16:creationId xmlns:a16="http://schemas.microsoft.com/office/drawing/2014/main" id="{14D49863-57EF-7AE6-9F58-B9E508483840}"/>
              </a:ext>
            </a:extLst>
          </p:cNvPr>
          <p:cNvSpPr txBox="1"/>
          <p:nvPr/>
        </p:nvSpPr>
        <p:spPr>
          <a:xfrm>
            <a:off x="5055592" y="159959"/>
            <a:ext cx="3462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latin typeface="+mj-lt"/>
                <a:cs typeface="Calibri"/>
              </a:rPr>
              <a:t>Background</a:t>
            </a:r>
            <a:endParaRPr lang="en-US" sz="4000" b="1">
              <a:latin typeface="+mj-lt"/>
            </a:endParaRPr>
          </a:p>
        </p:txBody>
      </p:sp>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243004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
        <p:nvSpPr>
          <p:cNvPr id="11" name="Rectangle: Rounded Corners 10">
            <a:extLst>
              <a:ext uri="{FF2B5EF4-FFF2-40B4-BE49-F238E27FC236}">
                <a16:creationId xmlns:a16="http://schemas.microsoft.com/office/drawing/2014/main" id="{922F02BA-7542-1796-70AF-E8959BB6A146}"/>
              </a:ext>
            </a:extLst>
          </p:cNvPr>
          <p:cNvSpPr/>
          <p:nvPr/>
        </p:nvSpPr>
        <p:spPr>
          <a:xfrm>
            <a:off x="1081313" y="312058"/>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3C5053AE-B0CD-98AE-5CB2-98F7E18DF057}"/>
              </a:ext>
            </a:extLst>
          </p:cNvPr>
          <p:cNvSpPr txBox="1"/>
          <p:nvPr/>
        </p:nvSpPr>
        <p:spPr>
          <a:xfrm>
            <a:off x="1473199" y="582622"/>
            <a:ext cx="3439886" cy="584775"/>
          </a:xfrm>
          <a:prstGeom prst="rect">
            <a:avLst/>
          </a:prstGeom>
          <a:noFill/>
        </p:spPr>
        <p:txBody>
          <a:bodyPr wrap="square" rtlCol="0">
            <a:spAutoFit/>
          </a:bodyPr>
          <a:lstStyle/>
          <a:p>
            <a:pPr algn="ctr"/>
            <a:r>
              <a:rPr lang="en-US" sz="3200" b="1"/>
              <a:t>Research Problem</a:t>
            </a:r>
          </a:p>
        </p:txBody>
      </p:sp>
      <p:sp>
        <p:nvSpPr>
          <p:cNvPr id="13" name="TextBox 12">
            <a:extLst>
              <a:ext uri="{FF2B5EF4-FFF2-40B4-BE49-F238E27FC236}">
                <a16:creationId xmlns:a16="http://schemas.microsoft.com/office/drawing/2014/main" id="{B8058C4D-2172-E60D-7917-7ABC5F45D4C1}"/>
              </a:ext>
            </a:extLst>
          </p:cNvPr>
          <p:cNvSpPr txBox="1"/>
          <p:nvPr/>
        </p:nvSpPr>
        <p:spPr>
          <a:xfrm>
            <a:off x="1475215" y="1314531"/>
            <a:ext cx="3525762" cy="4401205"/>
          </a:xfrm>
          <a:prstGeom prst="rect">
            <a:avLst/>
          </a:prstGeom>
          <a:noFill/>
        </p:spPr>
        <p:txBody>
          <a:bodyPr wrap="square" lIns="91440" tIns="45720" rIns="91440" bIns="45720" rtlCol="0" anchor="t">
            <a:spAutoFit/>
          </a:bodyPr>
          <a:lstStyle/>
          <a:p>
            <a:pPr algn="ctr"/>
            <a:r>
              <a:rPr lang="en-US" sz="2800">
                <a:ea typeface="+mn-lt"/>
                <a:cs typeface="+mn-lt"/>
              </a:rPr>
              <a:t>How can generating questions and answers and categorizing them according to Bloom's taxonomy is the limited availability of question generation techniques specifically designed to align with the taxonomy</a:t>
            </a:r>
            <a:endParaRPr lang="en-US"/>
          </a:p>
        </p:txBody>
      </p:sp>
      <p:sp>
        <p:nvSpPr>
          <p:cNvPr id="14" name="Rectangle: Rounded Corners 13">
            <a:extLst>
              <a:ext uri="{FF2B5EF4-FFF2-40B4-BE49-F238E27FC236}">
                <a16:creationId xmlns:a16="http://schemas.microsoft.com/office/drawing/2014/main" id="{435E4C0C-628B-592A-03CE-2963BE2DFAC9}"/>
              </a:ext>
            </a:extLst>
          </p:cNvPr>
          <p:cNvSpPr/>
          <p:nvPr/>
        </p:nvSpPr>
        <p:spPr>
          <a:xfrm>
            <a:off x="6799945" y="304800"/>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767D049-8EE8-87B7-ED25-DDEC34B48DFF}"/>
              </a:ext>
            </a:extLst>
          </p:cNvPr>
          <p:cNvSpPr txBox="1"/>
          <p:nvPr/>
        </p:nvSpPr>
        <p:spPr>
          <a:xfrm>
            <a:off x="7278915" y="582622"/>
            <a:ext cx="3439886" cy="584775"/>
          </a:xfrm>
          <a:prstGeom prst="rect">
            <a:avLst/>
          </a:prstGeom>
          <a:noFill/>
        </p:spPr>
        <p:txBody>
          <a:bodyPr wrap="square" rtlCol="0">
            <a:spAutoFit/>
          </a:bodyPr>
          <a:lstStyle/>
          <a:p>
            <a:pPr algn="ctr"/>
            <a:r>
              <a:rPr lang="en-US" sz="3200" b="1"/>
              <a:t>Proposed Solution</a:t>
            </a:r>
          </a:p>
        </p:txBody>
      </p:sp>
      <p:sp>
        <p:nvSpPr>
          <p:cNvPr id="16" name="TextBox 15">
            <a:extLst>
              <a:ext uri="{FF2B5EF4-FFF2-40B4-BE49-F238E27FC236}">
                <a16:creationId xmlns:a16="http://schemas.microsoft.com/office/drawing/2014/main" id="{40068951-532D-DFD2-35E9-B8DCFFD2BA09}"/>
              </a:ext>
            </a:extLst>
          </p:cNvPr>
          <p:cNvSpPr txBox="1"/>
          <p:nvPr/>
        </p:nvSpPr>
        <p:spPr>
          <a:xfrm>
            <a:off x="7122483" y="1222506"/>
            <a:ext cx="3539873" cy="440120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000"/>
              <a:t>Develop a question generation framework that explicitly incorporates the cognitive complexity levels defined by Bloom's taxonomy. The framework can utilize natural language processing techniques, machine learning algorithms, and educational domain knowledge to automatically generate questions that align with the desired taxonomy level.</a:t>
            </a:r>
            <a:endParaRPr lang="en-US" sz="2000" b="1">
              <a:solidFill>
                <a:srgbClr val="D1D5DB"/>
              </a:solidFill>
              <a:cs typeface="Calibri"/>
            </a:endParaRPr>
          </a:p>
        </p:txBody>
      </p:sp>
      <p:cxnSp>
        <p:nvCxnSpPr>
          <p:cNvPr id="20" name="Straight Arrow Connector 19">
            <a:extLst>
              <a:ext uri="{FF2B5EF4-FFF2-40B4-BE49-F238E27FC236}">
                <a16:creationId xmlns:a16="http://schemas.microsoft.com/office/drawing/2014/main" id="{4225D27E-7D18-1B47-8988-91006AFC17F2}"/>
              </a:ext>
            </a:extLst>
          </p:cNvPr>
          <p:cNvCxnSpPr>
            <a:cxnSpLocks/>
            <a:stCxn id="11" idx="3"/>
            <a:endCxn id="14" idx="1"/>
          </p:cNvCxnSpPr>
          <p:nvPr/>
        </p:nvCxnSpPr>
        <p:spPr>
          <a:xfrm flipV="1">
            <a:off x="5392056" y="3193143"/>
            <a:ext cx="1407889" cy="7258"/>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5430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6116-3333-2585-9244-5E3F9394C8FC}"/>
              </a:ext>
            </a:extLst>
          </p:cNvPr>
          <p:cNvSpPr>
            <a:spLocks noGrp="1"/>
          </p:cNvSpPr>
          <p:nvPr>
            <p:ph type="title"/>
          </p:nvPr>
        </p:nvSpPr>
        <p:spPr/>
        <p:txBody>
          <a:bodyPr/>
          <a:lstStyle/>
          <a:p>
            <a:pPr algn="ctr"/>
            <a:r>
              <a:rPr lang="en-US" sz="4000" b="1" dirty="0"/>
              <a:t>Component Diagram</a:t>
            </a:r>
          </a:p>
        </p:txBody>
      </p:sp>
      <p:pic>
        <p:nvPicPr>
          <p:cNvPr id="6" name="Picture 6" descr="Diagram&#10;&#10;Description automatically generated">
            <a:extLst>
              <a:ext uri="{FF2B5EF4-FFF2-40B4-BE49-F238E27FC236}">
                <a16:creationId xmlns:a16="http://schemas.microsoft.com/office/drawing/2014/main" id="{5192A80D-ED40-C998-1E7D-7E68F0009F7F}"/>
              </a:ext>
            </a:extLst>
          </p:cNvPr>
          <p:cNvPicPr>
            <a:picLocks noGrp="1" noChangeAspect="1"/>
          </p:cNvPicPr>
          <p:nvPr>
            <p:ph idx="1"/>
          </p:nvPr>
        </p:nvPicPr>
        <p:blipFill>
          <a:blip r:embed="rId2"/>
          <a:stretch>
            <a:fillRect/>
          </a:stretch>
        </p:blipFill>
        <p:spPr>
          <a:xfrm>
            <a:off x="1467886" y="1825625"/>
            <a:ext cx="9256228" cy="4351338"/>
          </a:xfrm>
        </p:spPr>
      </p:pic>
      <p:sp>
        <p:nvSpPr>
          <p:cNvPr id="3" name="Rectangle 2">
            <a:extLst>
              <a:ext uri="{FF2B5EF4-FFF2-40B4-BE49-F238E27FC236}">
                <a16:creationId xmlns:a16="http://schemas.microsoft.com/office/drawing/2014/main" id="{C397BAE2-955F-3F5E-C71D-388B3CFAC7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75024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D993AA7-B15E-BCEC-5D37-A4FF44CE0D50}"/>
              </a:ext>
            </a:extLst>
          </p:cNvPr>
          <p:cNvSpPr txBox="1">
            <a:spLocks/>
          </p:cNvSpPr>
          <p:nvPr/>
        </p:nvSpPr>
        <p:spPr>
          <a:xfrm>
            <a:off x="304800" y="228600"/>
            <a:ext cx="11684000" cy="7961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Current Progress – 50%</a:t>
            </a:r>
          </a:p>
        </p:txBody>
      </p:sp>
      <p:sp>
        <p:nvSpPr>
          <p:cNvPr id="5" name="TextBox 4">
            <a:extLst>
              <a:ext uri="{FF2B5EF4-FFF2-40B4-BE49-F238E27FC236}">
                <a16:creationId xmlns:a16="http://schemas.microsoft.com/office/drawing/2014/main" id="{72CBA718-B899-AE7F-426E-5157FF392355}"/>
              </a:ext>
            </a:extLst>
          </p:cNvPr>
          <p:cNvSpPr txBox="1"/>
          <p:nvPr/>
        </p:nvSpPr>
        <p:spPr>
          <a:xfrm>
            <a:off x="1259596" y="1382286"/>
            <a:ext cx="9562041" cy="40934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3200" b="1" dirty="0">
                <a:cs typeface="Calibri"/>
              </a:rPr>
              <a:t>Define in the  Query</a:t>
            </a:r>
          </a:p>
          <a:p>
            <a:pPr marL="800100" lvl="1" indent="-342900">
              <a:buFont typeface="Wingdings,Sans-Serif" panose="05000000000000000000" pitchFamily="2" charset="2"/>
              <a:buChar char="v"/>
            </a:pPr>
            <a:r>
              <a:rPr lang="en-US" sz="2800" dirty="0" err="1">
                <a:cs typeface="Calibri"/>
              </a:rPr>
              <a:t>Devided</a:t>
            </a:r>
            <a:r>
              <a:rPr lang="en-US" sz="2800" dirty="0">
                <a:cs typeface="Calibri"/>
              </a:rPr>
              <a:t> in  SPARKQL Query in Knowledge graph.</a:t>
            </a:r>
          </a:p>
          <a:p>
            <a:pPr marL="285750" indent="-285750">
              <a:buFont typeface="Arial,Sans-Serif" panose="05000000000000000000" pitchFamily="2" charset="2"/>
              <a:buChar char="•"/>
            </a:pPr>
            <a:r>
              <a:rPr lang="en-US" sz="3200" b="1" dirty="0">
                <a:cs typeface="Calibri"/>
              </a:rPr>
              <a:t>Development Question and Answers. </a:t>
            </a:r>
            <a:endParaRPr lang="en-US" sz="3200" dirty="0">
              <a:cs typeface="Calibri"/>
            </a:endParaRPr>
          </a:p>
          <a:p>
            <a:pPr marL="800100" lvl="1" indent="-342900">
              <a:buFont typeface="Wingdings,Sans-Serif" panose="05000000000000000000" pitchFamily="2" charset="2"/>
              <a:buChar char="v"/>
            </a:pPr>
            <a:r>
              <a:rPr lang="en-US" sz="2800" dirty="0">
                <a:cs typeface="Calibri"/>
              </a:rPr>
              <a:t>Develop the </a:t>
            </a:r>
            <a:r>
              <a:rPr lang="en-US" sz="2800" dirty="0" err="1">
                <a:cs typeface="Calibri"/>
              </a:rPr>
              <a:t>seqence</a:t>
            </a:r>
            <a:r>
              <a:rPr lang="en-US" sz="2800" dirty="0">
                <a:cs typeface="Calibri"/>
              </a:rPr>
              <a:t> to </a:t>
            </a:r>
            <a:r>
              <a:rPr lang="en-US" sz="2800" dirty="0" err="1">
                <a:cs typeface="Calibri"/>
              </a:rPr>
              <a:t>seqence</a:t>
            </a:r>
            <a:r>
              <a:rPr lang="en-US" sz="2800" dirty="0">
                <a:cs typeface="Calibri"/>
              </a:rPr>
              <a:t> (seq to seq) Model.</a:t>
            </a:r>
          </a:p>
          <a:p>
            <a:pPr marL="800100" lvl="1" indent="-342900">
              <a:buFont typeface="Wingdings,Sans-Serif" panose="05000000000000000000" pitchFamily="2" charset="2"/>
              <a:buChar char="v"/>
            </a:pPr>
            <a:r>
              <a:rPr lang="en-US" sz="2800" dirty="0">
                <a:cs typeface="Calibri"/>
              </a:rPr>
              <a:t>Preprocess the Study material.</a:t>
            </a:r>
          </a:p>
          <a:p>
            <a:pPr marL="800100" lvl="1" indent="-342900">
              <a:buFont typeface="Wingdings,Sans-Serif" panose="05000000000000000000" pitchFamily="2" charset="2"/>
              <a:buChar char="v"/>
            </a:pPr>
            <a:r>
              <a:rPr lang="en-US" sz="2800" dirty="0">
                <a:cs typeface="Calibri"/>
              </a:rPr>
              <a:t>Generate Questions and Answers.</a:t>
            </a:r>
          </a:p>
          <a:p>
            <a:pPr marL="285750" indent="-285750">
              <a:buFont typeface="Arial,Sans-Serif" panose="05000000000000000000" pitchFamily="2" charset="2"/>
              <a:buChar char="•"/>
            </a:pPr>
            <a:r>
              <a:rPr lang="en-US" sz="2800" b="1" dirty="0">
                <a:cs typeface="Calibri"/>
              </a:rPr>
              <a:t>Design the Interface.</a:t>
            </a:r>
          </a:p>
          <a:p>
            <a:pPr marL="285750" indent="-285750">
              <a:buFont typeface="Arial,Sans-Serif" panose="05000000000000000000" pitchFamily="2" charset="2"/>
              <a:buChar char="•"/>
            </a:pPr>
            <a:r>
              <a:rPr lang="en-US" sz="2800" b="1" dirty="0">
                <a:cs typeface="Calibri"/>
              </a:rPr>
              <a:t>Development Questions and answers Bloom's taxonomy Levels.</a:t>
            </a:r>
          </a:p>
        </p:txBody>
      </p:sp>
      <p:sp>
        <p:nvSpPr>
          <p:cNvPr id="2" name="Rectangle 1">
            <a:extLst>
              <a:ext uri="{FF2B5EF4-FFF2-40B4-BE49-F238E27FC236}">
                <a16:creationId xmlns:a16="http://schemas.microsoft.com/office/drawing/2014/main" id="{B2883087-F8B3-42E2-07BE-FB753D253BE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1418182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15890" y="125561"/>
            <a:ext cx="6344966" cy="1027393"/>
          </a:xfrm>
        </p:spPr>
        <p:txBody>
          <a:bodyPr>
            <a:normAutofit/>
          </a:bodyPr>
          <a:lstStyle/>
          <a:p>
            <a:r>
              <a:rPr lang="en-US" sz="6000" b="1" dirty="0"/>
              <a:t>Research Objectives</a:t>
            </a:r>
          </a:p>
        </p:txBody>
      </p:sp>
      <p:cxnSp>
        <p:nvCxnSpPr>
          <p:cNvPr id="26" name="Straight Connector 1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2"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6" name="Diagram 5">
            <a:extLst>
              <a:ext uri="{FF2B5EF4-FFF2-40B4-BE49-F238E27FC236}">
                <a16:creationId xmlns:a16="http://schemas.microsoft.com/office/drawing/2014/main" id="{23D5A66E-AA24-8455-5D64-0C17CCC81D6D}"/>
              </a:ext>
            </a:extLst>
          </p:cNvPr>
          <p:cNvGraphicFramePr/>
          <p:nvPr>
            <p:extLst>
              <p:ext uri="{D42A27DB-BD31-4B8C-83A1-F6EECF244321}">
                <p14:modId xmlns:p14="http://schemas.microsoft.com/office/powerpoint/2010/main" val="1726305672"/>
              </p:ext>
            </p:extLst>
          </p:nvPr>
        </p:nvGraphicFramePr>
        <p:xfrm>
          <a:off x="3867156" y="1152954"/>
          <a:ext cx="8134341" cy="562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29988F66-CF2D-D3EA-6C90-4AA52031A932}"/>
              </a:ext>
            </a:extLst>
          </p:cNvPr>
          <p:cNvSpPr/>
          <p:nvPr/>
        </p:nvSpPr>
        <p:spPr>
          <a:xfrm>
            <a:off x="857251" y="2305908"/>
            <a:ext cx="3371850" cy="3399138"/>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4944">
              <a:spcAft>
                <a:spcPts val="600"/>
              </a:spcAft>
            </a:pPr>
            <a:r>
              <a:rPr lang="en-US" sz="2128" b="1" kern="1200">
                <a:ln w="0"/>
                <a:solidFill>
                  <a:schemeClr val="tx1"/>
                </a:solidFill>
                <a:effectLst>
                  <a:outerShdw blurRad="38100" dist="19050" dir="2700000" algn="tl" rotWithShape="0">
                    <a:schemeClr val="dk1">
                      <a:alpha val="40000"/>
                    </a:schemeClr>
                  </a:outerShdw>
                </a:effectLst>
                <a:latin typeface="Calibri" panose="020F0502020204030204" pitchFamily="34" charset="0"/>
                <a:ea typeface="DengXian" panose="02010600030101010101" pitchFamily="2" charset="-122"/>
                <a:cs typeface="Mangal" panose="02040503050203030202" pitchFamily="18" charset="0"/>
              </a:rPr>
              <a:t>Develop a </a:t>
            </a:r>
          </a:p>
          <a:p>
            <a:pPr algn="ctr" defTabSz="694944">
              <a:spcAft>
                <a:spcPts val="600"/>
              </a:spcAft>
            </a:pPr>
            <a:r>
              <a:rPr lang="en-US" sz="2128" b="1" kern="1200">
                <a:ln w="0"/>
                <a:solidFill>
                  <a:schemeClr val="tx1"/>
                </a:solidFill>
                <a:effectLst>
                  <a:outerShdw blurRad="38100" dist="38100" dir="2700000" algn="tl">
                    <a:srgbClr val="000000">
                      <a:alpha val="43137"/>
                    </a:srgbClr>
                  </a:outerShdw>
                </a:effectLst>
                <a:latin typeface="Calibri" panose="020F0502020204030204" pitchFamily="34" charset="0"/>
                <a:ea typeface="DengXian" panose="02010600030101010101" pitchFamily="2" charset="-122"/>
                <a:cs typeface="Mangal" panose="02040503050203030202" pitchFamily="18" charset="0"/>
              </a:rPr>
              <a:t>personalized </a:t>
            </a:r>
          </a:p>
          <a:p>
            <a:pPr algn="ctr" defTabSz="694944">
              <a:spcAft>
                <a:spcPts val="600"/>
              </a:spcAft>
            </a:pPr>
            <a:r>
              <a:rPr lang="en-US" sz="2128" b="1" kern="1200">
                <a:ln w="0"/>
                <a:solidFill>
                  <a:schemeClr val="tx1"/>
                </a:solidFill>
                <a:effectLst>
                  <a:outerShdw blurRad="38100" dist="38100" dir="2700000" algn="tl">
                    <a:srgbClr val="000000">
                      <a:alpha val="43137"/>
                    </a:srgbClr>
                  </a:outerShdw>
                </a:effectLst>
                <a:latin typeface="Calibri" panose="020F0502020204030204" pitchFamily="34" charset="0"/>
                <a:ea typeface="DengXian" panose="02010600030101010101" pitchFamily="2" charset="-122"/>
                <a:cs typeface="Mangal" panose="02040503050203030202" pitchFamily="18" charset="0"/>
              </a:rPr>
              <a:t>self-learning system </a:t>
            </a:r>
          </a:p>
          <a:p>
            <a:pPr algn="ctr" defTabSz="694944">
              <a:spcAft>
                <a:spcPts val="600"/>
              </a:spcAft>
            </a:pPr>
            <a:r>
              <a:rPr lang="en-US" sz="2128" b="1" kern="1200">
                <a:ln w="0"/>
                <a:solidFill>
                  <a:schemeClr val="tx1"/>
                </a:solidFill>
                <a:effectLst>
                  <a:outerShdw blurRad="38100" dist="19050" dir="2700000" algn="tl" rotWithShape="0">
                    <a:schemeClr val="dk1">
                      <a:alpha val="40000"/>
                    </a:schemeClr>
                  </a:outerShdw>
                </a:effectLst>
                <a:latin typeface="Calibri" panose="020F0502020204030204" pitchFamily="34" charset="0"/>
                <a:ea typeface="DengXian" panose="02010600030101010101" pitchFamily="2" charset="-122"/>
                <a:cs typeface="Mangal" panose="02040503050203030202" pitchFamily="18" charset="0"/>
              </a:rPr>
              <a:t>to help undergraduate students. </a:t>
            </a:r>
            <a:endParaRPr lang="en-US" sz="2800" b="1">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D075E573-4710-E47D-7433-59F0A29CCC3E}"/>
              </a:ext>
            </a:extLst>
          </p:cNvPr>
          <p:cNvSpPr txBox="1"/>
          <p:nvPr/>
        </p:nvSpPr>
        <p:spPr>
          <a:xfrm>
            <a:off x="4252063" y="1594475"/>
            <a:ext cx="394241" cy="794064"/>
          </a:xfrm>
          <a:prstGeom prst="rect">
            <a:avLst/>
          </a:prstGeom>
          <a:noFill/>
          <a:ln>
            <a:noFill/>
          </a:ln>
        </p:spPr>
        <p:txBody>
          <a:bodyPr wrap="square" rtlCol="0">
            <a:spAutoFit/>
          </a:bodyPr>
          <a:lstStyle/>
          <a:p>
            <a:pPr defTabSz="694944">
              <a:spcAft>
                <a:spcPts val="600"/>
              </a:spcAft>
            </a:pPr>
            <a:r>
              <a:rPr lang="en-US" sz="4560" kern="1200" dirty="0">
                <a:solidFill>
                  <a:schemeClr val="accent5">
                    <a:lumMod val="50000"/>
                  </a:schemeClr>
                </a:solidFill>
                <a:latin typeface="+mn-lt"/>
                <a:ea typeface="+mn-ea"/>
                <a:cs typeface="+mn-cs"/>
              </a:rPr>
              <a:t>1</a:t>
            </a:r>
            <a:endParaRPr lang="en-US" sz="6000" dirty="0">
              <a:solidFill>
                <a:schemeClr val="accent5">
                  <a:lumMod val="50000"/>
                </a:schemeClr>
              </a:solidFill>
            </a:endParaRPr>
          </a:p>
        </p:txBody>
      </p:sp>
      <p:sp>
        <p:nvSpPr>
          <p:cNvPr id="3" name="TextBox 2">
            <a:extLst>
              <a:ext uri="{FF2B5EF4-FFF2-40B4-BE49-F238E27FC236}">
                <a16:creationId xmlns:a16="http://schemas.microsoft.com/office/drawing/2014/main" id="{2C65941A-7077-A121-BDDD-058C6FEE0A08}"/>
              </a:ext>
            </a:extLst>
          </p:cNvPr>
          <p:cNvSpPr txBox="1"/>
          <p:nvPr/>
        </p:nvSpPr>
        <p:spPr>
          <a:xfrm>
            <a:off x="4764432" y="2937019"/>
            <a:ext cx="394241" cy="794064"/>
          </a:xfrm>
          <a:prstGeom prst="rect">
            <a:avLst/>
          </a:prstGeom>
          <a:noFill/>
          <a:ln>
            <a:noFill/>
          </a:ln>
        </p:spPr>
        <p:txBody>
          <a:bodyPr wrap="square" rtlCol="0">
            <a:spAutoFit/>
          </a:bodyPr>
          <a:lstStyle/>
          <a:p>
            <a:pPr defTabSz="694944">
              <a:spcAft>
                <a:spcPts val="600"/>
              </a:spcAft>
            </a:pPr>
            <a:r>
              <a:rPr lang="en-US" sz="4560" kern="1200" dirty="0">
                <a:solidFill>
                  <a:schemeClr val="accent5">
                    <a:lumMod val="50000"/>
                  </a:schemeClr>
                </a:solidFill>
                <a:latin typeface="+mn-lt"/>
                <a:ea typeface="+mn-ea"/>
                <a:cs typeface="+mn-cs"/>
              </a:rPr>
              <a:t>2</a:t>
            </a:r>
            <a:endParaRPr lang="en-US" sz="6000" dirty="0">
              <a:solidFill>
                <a:schemeClr val="accent5">
                  <a:lumMod val="50000"/>
                </a:schemeClr>
              </a:solidFill>
            </a:endParaRPr>
          </a:p>
        </p:txBody>
      </p:sp>
      <p:sp>
        <p:nvSpPr>
          <p:cNvPr id="4" name="TextBox 3">
            <a:extLst>
              <a:ext uri="{FF2B5EF4-FFF2-40B4-BE49-F238E27FC236}">
                <a16:creationId xmlns:a16="http://schemas.microsoft.com/office/drawing/2014/main" id="{3142E5E3-9B06-566E-D0B7-9C765304FBF1}"/>
              </a:ext>
            </a:extLst>
          </p:cNvPr>
          <p:cNvSpPr txBox="1"/>
          <p:nvPr/>
        </p:nvSpPr>
        <p:spPr>
          <a:xfrm>
            <a:off x="4764432" y="4218787"/>
            <a:ext cx="394241" cy="794064"/>
          </a:xfrm>
          <a:prstGeom prst="rect">
            <a:avLst/>
          </a:prstGeom>
          <a:noFill/>
          <a:ln>
            <a:noFill/>
          </a:ln>
        </p:spPr>
        <p:txBody>
          <a:bodyPr wrap="square" rtlCol="0">
            <a:spAutoFit/>
          </a:bodyPr>
          <a:lstStyle/>
          <a:p>
            <a:pPr defTabSz="694944">
              <a:spcAft>
                <a:spcPts val="600"/>
              </a:spcAft>
            </a:pPr>
            <a:r>
              <a:rPr lang="en-US" sz="4560" kern="1200" dirty="0">
                <a:solidFill>
                  <a:schemeClr val="accent5">
                    <a:lumMod val="50000"/>
                  </a:schemeClr>
                </a:solidFill>
                <a:latin typeface="+mn-lt"/>
                <a:ea typeface="+mn-ea"/>
                <a:cs typeface="+mn-cs"/>
              </a:rPr>
              <a:t>3</a:t>
            </a:r>
            <a:endParaRPr lang="en-US" sz="6000" dirty="0">
              <a:solidFill>
                <a:schemeClr val="accent5">
                  <a:lumMod val="50000"/>
                </a:schemeClr>
              </a:solidFill>
            </a:endParaRPr>
          </a:p>
        </p:txBody>
      </p:sp>
      <p:sp>
        <p:nvSpPr>
          <p:cNvPr id="8" name="TextBox 7">
            <a:extLst>
              <a:ext uri="{FF2B5EF4-FFF2-40B4-BE49-F238E27FC236}">
                <a16:creationId xmlns:a16="http://schemas.microsoft.com/office/drawing/2014/main" id="{741635B3-2984-07E2-3ACA-44AC4619E1EE}"/>
              </a:ext>
            </a:extLst>
          </p:cNvPr>
          <p:cNvSpPr txBox="1"/>
          <p:nvPr/>
        </p:nvSpPr>
        <p:spPr>
          <a:xfrm>
            <a:off x="4270098" y="5514262"/>
            <a:ext cx="394241" cy="794064"/>
          </a:xfrm>
          <a:prstGeom prst="rect">
            <a:avLst/>
          </a:prstGeom>
          <a:noFill/>
          <a:ln>
            <a:noFill/>
          </a:ln>
        </p:spPr>
        <p:txBody>
          <a:bodyPr wrap="square" rtlCol="0">
            <a:spAutoFit/>
          </a:bodyPr>
          <a:lstStyle/>
          <a:p>
            <a:pPr defTabSz="694944">
              <a:spcAft>
                <a:spcPts val="600"/>
              </a:spcAft>
            </a:pPr>
            <a:r>
              <a:rPr lang="en-US" sz="4560" kern="1200" dirty="0">
                <a:solidFill>
                  <a:schemeClr val="accent5">
                    <a:lumMod val="50000"/>
                  </a:schemeClr>
                </a:solidFill>
                <a:latin typeface="+mn-lt"/>
                <a:ea typeface="+mn-ea"/>
                <a:cs typeface="+mn-cs"/>
              </a:rPr>
              <a:t>4</a:t>
            </a:r>
            <a:endParaRPr lang="en-US" sz="6000" dirty="0">
              <a:solidFill>
                <a:schemeClr val="accent5">
                  <a:lumMod val="50000"/>
                </a:schemeClr>
              </a:solidFill>
            </a:endParaRPr>
          </a:p>
        </p:txBody>
      </p:sp>
    </p:spTree>
    <p:extLst>
      <p:ext uri="{BB962C8B-B14F-4D97-AF65-F5344CB8AC3E}">
        <p14:creationId xmlns:p14="http://schemas.microsoft.com/office/powerpoint/2010/main" val="1865845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DE3646-54A0-E0E1-8661-9E2B191227D8}"/>
              </a:ext>
            </a:extLst>
          </p:cNvPr>
          <p:cNvSpPr txBox="1"/>
          <p:nvPr/>
        </p:nvSpPr>
        <p:spPr>
          <a:xfrm>
            <a:off x="4220023" y="395217"/>
            <a:ext cx="364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prstClr val="black"/>
                </a:solidFill>
                <a:latin typeface="Cambria"/>
              </a:rPr>
              <a:t>Proof Of Work</a:t>
            </a:r>
          </a:p>
        </p:txBody>
      </p:sp>
      <p:sp>
        <p:nvSpPr>
          <p:cNvPr id="8" name="TextBox 7">
            <a:extLst>
              <a:ext uri="{FF2B5EF4-FFF2-40B4-BE49-F238E27FC236}">
                <a16:creationId xmlns:a16="http://schemas.microsoft.com/office/drawing/2014/main" id="{1E473A23-8404-28B0-D9CA-F9D78AD66427}"/>
              </a:ext>
            </a:extLst>
          </p:cNvPr>
          <p:cNvSpPr txBox="1"/>
          <p:nvPr/>
        </p:nvSpPr>
        <p:spPr>
          <a:xfrm>
            <a:off x="6096000" y="17074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cs typeface="Calibri"/>
              </a:rPr>
              <a:t>Import Python Libraries</a:t>
            </a:r>
          </a:p>
        </p:txBody>
      </p:sp>
      <p:sp>
        <p:nvSpPr>
          <p:cNvPr id="9" name="TextBox 8">
            <a:extLst>
              <a:ext uri="{FF2B5EF4-FFF2-40B4-BE49-F238E27FC236}">
                <a16:creationId xmlns:a16="http://schemas.microsoft.com/office/drawing/2014/main" id="{8133A297-7EF9-8E79-12AD-D178AA51A6C8}"/>
              </a:ext>
            </a:extLst>
          </p:cNvPr>
          <p:cNvSpPr txBox="1"/>
          <p:nvPr/>
        </p:nvSpPr>
        <p:spPr>
          <a:xfrm>
            <a:off x="677333" y="431799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2. </a:t>
            </a:r>
            <a:r>
              <a:rPr lang="en-US" dirty="0" err="1">
                <a:cs typeface="Calibri"/>
              </a:rPr>
              <a:t>Devided</a:t>
            </a:r>
            <a:r>
              <a:rPr lang="en-US" dirty="0">
                <a:cs typeface="Calibri"/>
              </a:rPr>
              <a:t> in  SPARKQL Query in Knowledge graph</a:t>
            </a:r>
            <a:endParaRPr lang="en-US" dirty="0"/>
          </a:p>
        </p:txBody>
      </p:sp>
      <p:pic>
        <p:nvPicPr>
          <p:cNvPr id="11" name="Picture 11" descr="Text&#10;&#10;Description automatically generated">
            <a:extLst>
              <a:ext uri="{FF2B5EF4-FFF2-40B4-BE49-F238E27FC236}">
                <a16:creationId xmlns:a16="http://schemas.microsoft.com/office/drawing/2014/main" id="{50B39EAC-F19B-DF19-5817-62F852819705}"/>
              </a:ext>
            </a:extLst>
          </p:cNvPr>
          <p:cNvPicPr>
            <a:picLocks noChangeAspect="1"/>
          </p:cNvPicPr>
          <p:nvPr/>
        </p:nvPicPr>
        <p:blipFill>
          <a:blip r:embed="rId2"/>
          <a:stretch>
            <a:fillRect/>
          </a:stretch>
        </p:blipFill>
        <p:spPr>
          <a:xfrm>
            <a:off x="307622" y="1268643"/>
            <a:ext cx="5325533" cy="1766601"/>
          </a:xfrm>
          <a:prstGeom prst="rect">
            <a:avLst/>
          </a:prstGeom>
        </p:spPr>
      </p:pic>
      <p:pic>
        <p:nvPicPr>
          <p:cNvPr id="12" name="Picture 12" descr="Text&#10;&#10;Description automatically generated">
            <a:extLst>
              <a:ext uri="{FF2B5EF4-FFF2-40B4-BE49-F238E27FC236}">
                <a16:creationId xmlns:a16="http://schemas.microsoft.com/office/drawing/2014/main" id="{88FB4DD0-43D7-6ECC-5023-4C59F399E8FC}"/>
              </a:ext>
            </a:extLst>
          </p:cNvPr>
          <p:cNvPicPr>
            <a:picLocks noChangeAspect="1"/>
          </p:cNvPicPr>
          <p:nvPr/>
        </p:nvPicPr>
        <p:blipFill>
          <a:blip r:embed="rId3"/>
          <a:stretch>
            <a:fillRect/>
          </a:stretch>
        </p:blipFill>
        <p:spPr>
          <a:xfrm>
            <a:off x="6316089" y="3035062"/>
            <a:ext cx="3942644" cy="3212204"/>
          </a:xfrm>
          <a:prstGeom prst="rect">
            <a:avLst/>
          </a:prstGeom>
        </p:spPr>
      </p:pic>
      <p:sp>
        <p:nvSpPr>
          <p:cNvPr id="4" name="Rectangle 3">
            <a:extLst>
              <a:ext uri="{FF2B5EF4-FFF2-40B4-BE49-F238E27FC236}">
                <a16:creationId xmlns:a16="http://schemas.microsoft.com/office/drawing/2014/main" id="{2F4E605C-070B-8D3D-C347-28612794FC1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3119036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0F5343-0345-6E09-84CF-09F03277EDC6}"/>
              </a:ext>
            </a:extLst>
          </p:cNvPr>
          <p:cNvSpPr txBox="1"/>
          <p:nvPr/>
        </p:nvSpPr>
        <p:spPr>
          <a:xfrm>
            <a:off x="6956777" y="1707444"/>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36A22A9A-A4F9-93B6-AC1F-EE562291A4B8}"/>
              </a:ext>
            </a:extLst>
          </p:cNvPr>
          <p:cNvSpPr txBox="1"/>
          <p:nvPr/>
        </p:nvSpPr>
        <p:spPr>
          <a:xfrm>
            <a:off x="7182554" y="128411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Preprocessing the Study Material</a:t>
            </a:r>
            <a:endParaRPr lang="en-US"/>
          </a:p>
        </p:txBody>
      </p:sp>
      <p:pic>
        <p:nvPicPr>
          <p:cNvPr id="10" name="Picture 10" descr="Text&#10;&#10;Description automatically generated">
            <a:extLst>
              <a:ext uri="{FF2B5EF4-FFF2-40B4-BE49-F238E27FC236}">
                <a16:creationId xmlns:a16="http://schemas.microsoft.com/office/drawing/2014/main" id="{7A02E98E-C42F-4829-C388-1B01355C9C86}"/>
              </a:ext>
            </a:extLst>
          </p:cNvPr>
          <p:cNvPicPr>
            <a:picLocks noChangeAspect="1"/>
          </p:cNvPicPr>
          <p:nvPr/>
        </p:nvPicPr>
        <p:blipFill>
          <a:blip r:embed="rId2"/>
          <a:stretch>
            <a:fillRect/>
          </a:stretch>
        </p:blipFill>
        <p:spPr>
          <a:xfrm>
            <a:off x="321733" y="369441"/>
            <a:ext cx="6031089" cy="1998673"/>
          </a:xfrm>
          <a:prstGeom prst="rect">
            <a:avLst/>
          </a:prstGeom>
        </p:spPr>
      </p:pic>
      <p:pic>
        <p:nvPicPr>
          <p:cNvPr id="11" name="Picture 11" descr="Text&#10;&#10;Description automatically generated">
            <a:extLst>
              <a:ext uri="{FF2B5EF4-FFF2-40B4-BE49-F238E27FC236}">
                <a16:creationId xmlns:a16="http://schemas.microsoft.com/office/drawing/2014/main" id="{816783FF-A081-B3C8-539A-4BE218DEB901}"/>
              </a:ext>
            </a:extLst>
          </p:cNvPr>
          <p:cNvPicPr>
            <a:picLocks noChangeAspect="1"/>
          </p:cNvPicPr>
          <p:nvPr/>
        </p:nvPicPr>
        <p:blipFill>
          <a:blip r:embed="rId3"/>
          <a:stretch>
            <a:fillRect/>
          </a:stretch>
        </p:blipFill>
        <p:spPr>
          <a:xfrm>
            <a:off x="5246511" y="2829299"/>
            <a:ext cx="4591755" cy="3612402"/>
          </a:xfrm>
          <a:prstGeom prst="rect">
            <a:avLst/>
          </a:prstGeom>
        </p:spPr>
      </p:pic>
      <p:sp>
        <p:nvSpPr>
          <p:cNvPr id="12" name="TextBox 11">
            <a:extLst>
              <a:ext uri="{FF2B5EF4-FFF2-40B4-BE49-F238E27FC236}">
                <a16:creationId xmlns:a16="http://schemas.microsoft.com/office/drawing/2014/main" id="{FC4F5765-2100-D061-973F-E13066C719A4}"/>
              </a:ext>
            </a:extLst>
          </p:cNvPr>
          <p:cNvSpPr txBox="1"/>
          <p:nvPr/>
        </p:nvSpPr>
        <p:spPr>
          <a:xfrm>
            <a:off x="1538111" y="421922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Generate Question and Answers</a:t>
            </a:r>
            <a:endParaRPr lang="en-US"/>
          </a:p>
        </p:txBody>
      </p:sp>
      <p:sp>
        <p:nvSpPr>
          <p:cNvPr id="4" name="Rectangle 3">
            <a:extLst>
              <a:ext uri="{FF2B5EF4-FFF2-40B4-BE49-F238E27FC236}">
                <a16:creationId xmlns:a16="http://schemas.microsoft.com/office/drawing/2014/main" id="{025DE848-2B41-1E81-0D7A-78BEA10EF50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3191936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6BB4A436-7C8A-47BF-C864-F1FD96EA19B6}"/>
              </a:ext>
            </a:extLst>
          </p:cNvPr>
          <p:cNvPicPr>
            <a:picLocks noChangeAspect="1"/>
          </p:cNvPicPr>
          <p:nvPr/>
        </p:nvPicPr>
        <p:blipFill>
          <a:blip r:embed="rId2"/>
          <a:stretch>
            <a:fillRect/>
          </a:stretch>
        </p:blipFill>
        <p:spPr>
          <a:xfrm>
            <a:off x="6358360" y="3336237"/>
            <a:ext cx="5508978" cy="3071382"/>
          </a:xfrm>
          <a:prstGeom prst="rect">
            <a:avLst/>
          </a:prstGeom>
        </p:spPr>
      </p:pic>
      <p:sp>
        <p:nvSpPr>
          <p:cNvPr id="7" name="TextBox 6">
            <a:extLst>
              <a:ext uri="{FF2B5EF4-FFF2-40B4-BE49-F238E27FC236}">
                <a16:creationId xmlns:a16="http://schemas.microsoft.com/office/drawing/2014/main" id="{482FB932-8B13-3C45-3A73-187F8AC4F407}"/>
              </a:ext>
            </a:extLst>
          </p:cNvPr>
          <p:cNvSpPr txBox="1"/>
          <p:nvPr/>
        </p:nvSpPr>
        <p:spPr>
          <a:xfrm>
            <a:off x="3048000" y="481188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4. Display the Questions and Answers</a:t>
            </a:r>
            <a:endParaRPr lang="en-US"/>
          </a:p>
        </p:txBody>
      </p:sp>
      <p:pic>
        <p:nvPicPr>
          <p:cNvPr id="8" name="Picture 8" descr="Text&#10;&#10;Description automatically generated">
            <a:extLst>
              <a:ext uri="{FF2B5EF4-FFF2-40B4-BE49-F238E27FC236}">
                <a16:creationId xmlns:a16="http://schemas.microsoft.com/office/drawing/2014/main" id="{597F24E1-AB4F-6FAD-5DAB-3525C5048CE4}"/>
              </a:ext>
            </a:extLst>
          </p:cNvPr>
          <p:cNvPicPr>
            <a:picLocks noChangeAspect="1"/>
          </p:cNvPicPr>
          <p:nvPr/>
        </p:nvPicPr>
        <p:blipFill>
          <a:blip r:embed="rId3"/>
          <a:stretch>
            <a:fillRect/>
          </a:stretch>
        </p:blipFill>
        <p:spPr>
          <a:xfrm>
            <a:off x="1029419" y="335817"/>
            <a:ext cx="3404558" cy="3929120"/>
          </a:xfrm>
          <a:prstGeom prst="rect">
            <a:avLst/>
          </a:prstGeom>
        </p:spPr>
      </p:pic>
      <p:sp>
        <p:nvSpPr>
          <p:cNvPr id="4" name="TextBox 3">
            <a:extLst>
              <a:ext uri="{FF2B5EF4-FFF2-40B4-BE49-F238E27FC236}">
                <a16:creationId xmlns:a16="http://schemas.microsoft.com/office/drawing/2014/main" id="{43FF62DA-B8AD-5683-AB60-7936390E0A9B}"/>
              </a:ext>
            </a:extLst>
          </p:cNvPr>
          <p:cNvSpPr txBox="1"/>
          <p:nvPr/>
        </p:nvSpPr>
        <p:spPr>
          <a:xfrm>
            <a:off x="5094111" y="1453444"/>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3. Question and answers Categorize Bloom's Taxonomy Level</a:t>
            </a:r>
            <a:endParaRPr lang="en-US" dirty="0"/>
          </a:p>
        </p:txBody>
      </p:sp>
      <p:sp>
        <p:nvSpPr>
          <p:cNvPr id="9" name="Rectangle 8">
            <a:extLst>
              <a:ext uri="{FF2B5EF4-FFF2-40B4-BE49-F238E27FC236}">
                <a16:creationId xmlns:a16="http://schemas.microsoft.com/office/drawing/2014/main" id="{EACB2B0B-A2C6-1B80-856C-065B382B30D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363190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4000" b="1" dirty="0"/>
              <a:t>Future Progress – 100%</a:t>
            </a:r>
          </a:p>
        </p:txBody>
      </p:sp>
      <p:sp>
        <p:nvSpPr>
          <p:cNvPr id="3" name="Content Placeholder 2">
            <a:extLst>
              <a:ext uri="{FF2B5EF4-FFF2-40B4-BE49-F238E27FC236}">
                <a16:creationId xmlns:a16="http://schemas.microsoft.com/office/drawing/2014/main" id="{DEA7D590-98BC-787F-1F1E-5B9A46F3667B}"/>
              </a:ext>
            </a:extLst>
          </p:cNvPr>
          <p:cNvSpPr>
            <a:spLocks noGrp="1"/>
          </p:cNvSpPr>
          <p:nvPr>
            <p:ph idx="1"/>
          </p:nvPr>
        </p:nvSpPr>
        <p:spPr>
          <a:xfrm>
            <a:off x="457200" y="1244599"/>
            <a:ext cx="11379200" cy="5100637"/>
          </a:xfrm>
        </p:spPr>
        <p:txBody>
          <a:bodyPr vert="horz" lIns="91440" tIns="45720" rIns="91440" bIns="45720" rtlCol="0" anchor="t">
            <a:normAutofit/>
          </a:bodyPr>
          <a:lstStyle/>
          <a:p>
            <a:r>
              <a:rPr lang="en-US" sz="3200" b="1" dirty="0"/>
              <a:t> Development Study Material</a:t>
            </a:r>
          </a:p>
          <a:p>
            <a:pPr lvl="1">
              <a:buFont typeface="Wingdings" panose="05000000000000000000" pitchFamily="2" charset="2"/>
              <a:buChar char="v"/>
            </a:pPr>
            <a:r>
              <a:rPr lang="en-US" sz="2800" dirty="0">
                <a:cs typeface="Calibri"/>
              </a:rPr>
              <a:t>Preprocessing the Study Material.</a:t>
            </a:r>
          </a:p>
          <a:p>
            <a:pPr lvl="1">
              <a:buFont typeface="Wingdings" panose="05000000000000000000" pitchFamily="2" charset="2"/>
              <a:buChar char="v"/>
            </a:pPr>
            <a:r>
              <a:rPr lang="en-US" sz="2800" dirty="0">
                <a:cs typeface="Calibri"/>
              </a:rPr>
              <a:t>Design the Interface</a:t>
            </a:r>
          </a:p>
          <a:p>
            <a:r>
              <a:rPr lang="en-US" sz="3200" b="1" dirty="0">
                <a:cs typeface="Calibri"/>
              </a:rPr>
              <a:t>Develop the Categorize Questions and Answers Bloom's Taxonomy Level </a:t>
            </a:r>
          </a:p>
          <a:p>
            <a:pPr lvl="1">
              <a:buFont typeface="Wingdings" panose="05000000000000000000" pitchFamily="2" charset="2"/>
              <a:buChar char="v"/>
            </a:pPr>
            <a:r>
              <a:rPr lang="en-US" sz="2800" dirty="0">
                <a:cs typeface="Calibri"/>
              </a:rPr>
              <a:t>Display Questions and answers Bloom's taxonomy level according to the study material.</a:t>
            </a:r>
          </a:p>
          <a:p>
            <a:pPr lvl="1">
              <a:buFont typeface="Wingdings" panose="05000000000000000000" pitchFamily="2" charset="2"/>
              <a:buChar char="v"/>
            </a:pPr>
            <a:r>
              <a:rPr lang="en-US" sz="2800" dirty="0">
                <a:cs typeface="Calibri"/>
              </a:rPr>
              <a:t>Display the Bloom's taxonomy levels.</a:t>
            </a:r>
          </a:p>
          <a:p>
            <a:pPr lvl="1">
              <a:buFont typeface="Wingdings" panose="05000000000000000000" pitchFamily="2" charset="2"/>
              <a:buChar char="v"/>
            </a:pPr>
            <a:r>
              <a:rPr lang="en-US" sz="2800" dirty="0">
                <a:cs typeface="Calibri"/>
              </a:rPr>
              <a:t>Design the time period to write answers.</a:t>
            </a:r>
          </a:p>
          <a:p>
            <a:pPr lvl="1">
              <a:buFont typeface="Wingdings" panose="05000000000000000000" pitchFamily="2" charset="2"/>
              <a:buChar char="v"/>
            </a:pPr>
            <a:r>
              <a:rPr lang="en-US" sz="2800" dirty="0">
                <a:cs typeface="Calibri"/>
              </a:rPr>
              <a:t>Design the grading to given the answers. </a:t>
            </a:r>
          </a:p>
        </p:txBody>
      </p:sp>
      <p:sp>
        <p:nvSpPr>
          <p:cNvPr id="2" name="Rectangle 1">
            <a:extLst>
              <a:ext uri="{FF2B5EF4-FFF2-40B4-BE49-F238E27FC236}">
                <a16:creationId xmlns:a16="http://schemas.microsoft.com/office/drawing/2014/main" id="{08D7299D-8230-D256-EF1D-8E52173A6E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rPr>
              <a:t>IT20126438</a:t>
            </a:r>
            <a:r>
              <a:rPr lang="en-US" dirty="0">
                <a:solidFill>
                  <a:schemeClr val="tx1"/>
                </a:solidFill>
              </a:rPr>
              <a:t>  </a:t>
            </a:r>
            <a:r>
              <a:rPr lang="en-US" sz="1800" dirty="0">
                <a:solidFill>
                  <a:schemeClr val="tx1"/>
                </a:solidFill>
              </a:rPr>
              <a:t> |</a:t>
            </a:r>
            <a:r>
              <a:rPr lang="en-US" dirty="0">
                <a:solidFill>
                  <a:schemeClr val="tx1"/>
                </a:solidFill>
              </a:rPr>
              <a:t>   </a:t>
            </a:r>
            <a:r>
              <a:rPr lang="en-US" b="1" dirty="0" err="1">
                <a:solidFill>
                  <a:schemeClr val="tx1"/>
                </a:solidFill>
              </a:rPr>
              <a:t>Colambage</a:t>
            </a:r>
            <a:r>
              <a:rPr lang="en-US" b="1" dirty="0">
                <a:solidFill>
                  <a:schemeClr val="tx1"/>
                </a:solidFill>
              </a:rPr>
              <a:t> K.G </a:t>
            </a:r>
            <a:r>
              <a:rPr lang="en-US" sz="1800" b="1" dirty="0">
                <a:solidFill>
                  <a:schemeClr val="tx1"/>
                </a:solidFill>
              </a:rPr>
              <a:t> </a:t>
            </a:r>
            <a:r>
              <a:rPr lang="en-US" sz="1800" dirty="0">
                <a:solidFill>
                  <a:schemeClr val="tx1"/>
                </a:solidFill>
              </a:rPr>
              <a:t>| </a:t>
            </a:r>
            <a:r>
              <a:rPr kumimoji="0" lang="en-US" sz="1800" b="0" i="0" u="none" strike="noStrike" kern="0" cap="none" spc="0" normalizeH="0" baseline="0" noProof="0" dirty="0">
                <a:ln>
                  <a:noFill/>
                </a:ln>
                <a:effectLst/>
                <a:uLnTx/>
                <a:uFillTx/>
                <a:latin typeface="Cambria"/>
                <a:ea typeface="+mn-ea"/>
                <a:cs typeface="+mn-cs"/>
              </a:rPr>
              <a:t>2</a:t>
            </a:r>
            <a:r>
              <a:rPr lang="en-US" b="1" kern="0" dirty="0">
                <a:solidFill>
                  <a:schemeClr val="tx1"/>
                </a:solidFill>
                <a:latin typeface="Cambria"/>
              </a:rPr>
              <a:t>20</a:t>
            </a:r>
            <a:r>
              <a:rPr kumimoji="0" lang="en-US" sz="1800" b="1" i="0" u="none" strike="noStrike" kern="0" cap="none" spc="0" normalizeH="0" baseline="0" noProof="0" dirty="0">
                <a:ln>
                  <a:noFill/>
                </a:ln>
                <a:solidFill>
                  <a:schemeClr val="tx1"/>
                </a:solidFill>
                <a:effectLst/>
                <a:uLnTx/>
                <a:uFillTx/>
                <a:latin typeface="Cambria"/>
                <a:ea typeface="+mn-ea"/>
                <a:cs typeface="+mn-cs"/>
              </a:rPr>
              <a:t>23-035</a:t>
            </a:r>
            <a:endParaRPr lang="en-US" sz="1800" b="1" dirty="0">
              <a:solidFill>
                <a:schemeClr val="tx1"/>
              </a:solidFill>
            </a:endParaRPr>
          </a:p>
        </p:txBody>
      </p:sp>
    </p:spTree>
    <p:extLst>
      <p:ext uri="{BB962C8B-B14F-4D97-AF65-F5344CB8AC3E}">
        <p14:creationId xmlns:p14="http://schemas.microsoft.com/office/powerpoint/2010/main" val="118493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IT20123468 | SENAWEERA T.I.S</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Software Engineering</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mbria"/>
                <a:ea typeface="+mn-ea"/>
                <a:cs typeface="+mn-cs"/>
              </a:rPr>
              <a:t>IT20123468</a:t>
            </a:r>
            <a:r>
              <a:rPr kumimoji="0" lang="en-US" sz="1800" b="0" i="0" u="none" strike="noStrike" kern="0" cap="none" spc="0" normalizeH="0" baseline="0" noProof="0" dirty="0">
                <a:ln>
                  <a:noFill/>
                </a:ln>
                <a:solidFill>
                  <a:prstClr val="black"/>
                </a:solidFill>
                <a:effectLst/>
                <a:uLnTx/>
                <a:uFillTx/>
                <a:latin typeface="Cambria"/>
                <a:ea typeface="+mn-ea"/>
                <a:cs typeface="+mn-cs"/>
              </a:rPr>
              <a:t>   |   </a:t>
            </a:r>
            <a:r>
              <a:rPr kumimoji="0" lang="en-US" sz="1800" b="1" i="0" u="none" strike="noStrike" kern="0" cap="none" spc="0" normalizeH="0" baseline="0" noProof="0" dirty="0">
                <a:ln>
                  <a:noFill/>
                </a:ln>
                <a:solidFill>
                  <a:prstClr val="black"/>
                </a:solidFill>
                <a:effectLst/>
                <a:uLnTx/>
                <a:uFillTx/>
                <a:latin typeface="Cambria"/>
                <a:ea typeface="+mn-ea"/>
                <a:cs typeface="+mn-cs"/>
              </a:rPr>
              <a:t>Senaweera T.I.S</a:t>
            </a:r>
            <a:r>
              <a:rPr lang="en-US" b="1" kern="0" dirty="0">
                <a:solidFill>
                  <a:prstClr val="black"/>
                </a:solidFill>
                <a:latin typeface="Cambria"/>
              </a:rPr>
              <a:t>.</a:t>
            </a:r>
            <a:r>
              <a:rPr kumimoji="0" lang="en-US" sz="1800" b="1" i="0" u="none" strike="noStrike" kern="0" cap="none" spc="0" normalizeH="0" baseline="0" noProof="0" dirty="0">
                <a:ln>
                  <a:noFill/>
                </a:ln>
                <a:solidFill>
                  <a:prstClr val="black"/>
                </a:solidFill>
                <a:effectLst/>
                <a:uLnTx/>
                <a:uFillTx/>
                <a:latin typeface="Cambria"/>
                <a:ea typeface="+mn-ea"/>
                <a:cs typeface="+mn-cs"/>
              </a:rPr>
              <a:t>  </a:t>
            </a:r>
            <a:r>
              <a:rPr kumimoji="0" lang="en-US" sz="1800" b="0" i="0" u="none" strike="noStrike" kern="0" cap="none" spc="0" normalizeH="0" baseline="0" noProof="0" dirty="0">
                <a:ln>
                  <a:noFill/>
                </a:ln>
                <a:solidFill>
                  <a:prstClr val="black"/>
                </a:solidFill>
                <a:effectLst/>
                <a:uLnTx/>
                <a:uFillTx/>
                <a:latin typeface="Cambria"/>
                <a:ea typeface="+mn-ea"/>
                <a:cs typeface="+mn-cs"/>
              </a:rPr>
              <a:t>| 2023-035</a:t>
            </a:r>
          </a:p>
        </p:txBody>
      </p:sp>
      <p:pic>
        <p:nvPicPr>
          <p:cNvPr id="6" name="Picture 5" descr="A person smiling for the camera&#10;&#10;Description automatically generated with low confidence">
            <a:extLst>
              <a:ext uri="{FF2B5EF4-FFF2-40B4-BE49-F238E27FC236}">
                <a16:creationId xmlns:a16="http://schemas.microsoft.com/office/drawing/2014/main" id="{4EFE3EA6-3AE8-CAB9-71EA-980B57D66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326" y="119691"/>
            <a:ext cx="2704798" cy="2931429"/>
          </a:xfrm>
          <a:prstGeom prst="rect">
            <a:avLst/>
          </a:prstGeom>
        </p:spPr>
      </p:pic>
    </p:spTree>
    <p:extLst>
      <p:ext uri="{BB962C8B-B14F-4D97-AF65-F5344CB8AC3E}">
        <p14:creationId xmlns:p14="http://schemas.microsoft.com/office/powerpoint/2010/main" val="222953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11" name="Rectangle: Rounded Corners 10">
            <a:extLst>
              <a:ext uri="{FF2B5EF4-FFF2-40B4-BE49-F238E27FC236}">
                <a16:creationId xmlns:a16="http://schemas.microsoft.com/office/drawing/2014/main" id="{922F02BA-7542-1796-70AF-E8959BB6A146}"/>
              </a:ext>
            </a:extLst>
          </p:cNvPr>
          <p:cNvSpPr/>
          <p:nvPr/>
        </p:nvSpPr>
        <p:spPr>
          <a:xfrm>
            <a:off x="1081313" y="312058"/>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3C5053AE-B0CD-98AE-5CB2-98F7E18DF057}"/>
              </a:ext>
            </a:extLst>
          </p:cNvPr>
          <p:cNvSpPr txBox="1"/>
          <p:nvPr/>
        </p:nvSpPr>
        <p:spPr>
          <a:xfrm>
            <a:off x="1473199" y="582622"/>
            <a:ext cx="3439886" cy="584775"/>
          </a:xfrm>
          <a:prstGeom prst="rect">
            <a:avLst/>
          </a:prstGeom>
          <a:noFill/>
        </p:spPr>
        <p:txBody>
          <a:bodyPr wrap="square" rtlCol="0">
            <a:spAutoFit/>
          </a:bodyPr>
          <a:lstStyle/>
          <a:p>
            <a:pPr algn="ctr"/>
            <a:r>
              <a:rPr lang="en-US" sz="3200" b="1"/>
              <a:t>Research Problem</a:t>
            </a:r>
          </a:p>
        </p:txBody>
      </p:sp>
      <p:sp>
        <p:nvSpPr>
          <p:cNvPr id="13" name="TextBox 12">
            <a:extLst>
              <a:ext uri="{FF2B5EF4-FFF2-40B4-BE49-F238E27FC236}">
                <a16:creationId xmlns:a16="http://schemas.microsoft.com/office/drawing/2014/main" id="{B8058C4D-2172-E60D-7917-7ABC5F45D4C1}"/>
              </a:ext>
            </a:extLst>
          </p:cNvPr>
          <p:cNvSpPr txBox="1"/>
          <p:nvPr/>
        </p:nvSpPr>
        <p:spPr>
          <a:xfrm>
            <a:off x="1418771" y="2034198"/>
            <a:ext cx="3483429" cy="3108543"/>
          </a:xfrm>
          <a:prstGeom prst="rect">
            <a:avLst/>
          </a:prstGeom>
          <a:noFill/>
        </p:spPr>
        <p:txBody>
          <a:bodyPr wrap="square" rtlCol="0">
            <a:spAutoFit/>
          </a:bodyPr>
          <a:lstStyle/>
          <a:p>
            <a:pPr algn="ctr"/>
            <a:r>
              <a:rPr lang="en-US" sz="2800"/>
              <a:t>How to help and motivate students in self-studies by tracking their current performance and forecasting future performance?</a:t>
            </a:r>
          </a:p>
        </p:txBody>
      </p:sp>
      <p:sp>
        <p:nvSpPr>
          <p:cNvPr id="14" name="Rectangle: Rounded Corners 13">
            <a:extLst>
              <a:ext uri="{FF2B5EF4-FFF2-40B4-BE49-F238E27FC236}">
                <a16:creationId xmlns:a16="http://schemas.microsoft.com/office/drawing/2014/main" id="{435E4C0C-628B-592A-03CE-2963BE2DFAC9}"/>
              </a:ext>
            </a:extLst>
          </p:cNvPr>
          <p:cNvSpPr/>
          <p:nvPr/>
        </p:nvSpPr>
        <p:spPr>
          <a:xfrm>
            <a:off x="6799945" y="304800"/>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767D049-8EE8-87B7-ED25-DDEC34B48DFF}"/>
              </a:ext>
            </a:extLst>
          </p:cNvPr>
          <p:cNvSpPr txBox="1"/>
          <p:nvPr/>
        </p:nvSpPr>
        <p:spPr>
          <a:xfrm>
            <a:off x="7278915" y="582622"/>
            <a:ext cx="3439886" cy="584775"/>
          </a:xfrm>
          <a:prstGeom prst="rect">
            <a:avLst/>
          </a:prstGeom>
          <a:noFill/>
        </p:spPr>
        <p:txBody>
          <a:bodyPr wrap="square" rtlCol="0">
            <a:spAutoFit/>
          </a:bodyPr>
          <a:lstStyle/>
          <a:p>
            <a:pPr algn="ctr"/>
            <a:r>
              <a:rPr lang="en-US" sz="3200" b="1"/>
              <a:t>Proposed Solution</a:t>
            </a:r>
          </a:p>
        </p:txBody>
      </p:sp>
      <p:sp>
        <p:nvSpPr>
          <p:cNvPr id="16" name="TextBox 15">
            <a:extLst>
              <a:ext uri="{FF2B5EF4-FFF2-40B4-BE49-F238E27FC236}">
                <a16:creationId xmlns:a16="http://schemas.microsoft.com/office/drawing/2014/main" id="{40068951-532D-DFD2-35E9-B8DCFFD2BA09}"/>
              </a:ext>
            </a:extLst>
          </p:cNvPr>
          <p:cNvSpPr txBox="1"/>
          <p:nvPr/>
        </p:nvSpPr>
        <p:spPr>
          <a:xfrm>
            <a:off x="7235372" y="1208395"/>
            <a:ext cx="3483429" cy="4832092"/>
          </a:xfrm>
          <a:prstGeom prst="rect">
            <a:avLst/>
          </a:prstGeom>
          <a:noFill/>
        </p:spPr>
        <p:txBody>
          <a:bodyPr wrap="square" rtlCol="0">
            <a:spAutoFit/>
          </a:bodyPr>
          <a:lstStyle/>
          <a:p>
            <a:pPr marL="457200" indent="-457200">
              <a:buFont typeface="Arial" panose="020B0604020202020204" pitchFamily="34" charset="0"/>
              <a:buChar char="•"/>
            </a:pPr>
            <a:r>
              <a:rPr lang="en-US" sz="2800"/>
              <a:t>Develop a performance Index combing platform-based metrics and Bloom’s Taxonomy metrics.</a:t>
            </a:r>
          </a:p>
          <a:p>
            <a:pPr marL="457200" indent="-457200">
              <a:buFont typeface="Arial" panose="020B0604020202020204" pitchFamily="34" charset="0"/>
              <a:buChar char="•"/>
            </a:pPr>
            <a:r>
              <a:rPr lang="en-US" sz="2800"/>
              <a:t>Train a time-series forecasting model to predict accurate future performance.</a:t>
            </a:r>
          </a:p>
        </p:txBody>
      </p:sp>
      <p:cxnSp>
        <p:nvCxnSpPr>
          <p:cNvPr id="20" name="Straight Arrow Connector 19">
            <a:extLst>
              <a:ext uri="{FF2B5EF4-FFF2-40B4-BE49-F238E27FC236}">
                <a16:creationId xmlns:a16="http://schemas.microsoft.com/office/drawing/2014/main" id="{4225D27E-7D18-1B47-8988-91006AFC17F2}"/>
              </a:ext>
            </a:extLst>
          </p:cNvPr>
          <p:cNvCxnSpPr>
            <a:cxnSpLocks/>
            <a:stCxn id="11" idx="3"/>
            <a:endCxn id="14" idx="1"/>
          </p:cNvCxnSpPr>
          <p:nvPr/>
        </p:nvCxnSpPr>
        <p:spPr>
          <a:xfrm flipV="1">
            <a:off x="5392056" y="3193143"/>
            <a:ext cx="1407889" cy="7258"/>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8710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6" name="Title 4">
            <a:extLst>
              <a:ext uri="{FF2B5EF4-FFF2-40B4-BE49-F238E27FC236}">
                <a16:creationId xmlns:a16="http://schemas.microsoft.com/office/drawing/2014/main" id="{8E5EFBF3-8580-0D8E-9E87-9DFD477B6405}"/>
              </a:ext>
            </a:extLst>
          </p:cNvPr>
          <p:cNvSpPr txBox="1">
            <a:spLocks/>
          </p:cNvSpPr>
          <p:nvPr/>
        </p:nvSpPr>
        <p:spPr>
          <a:xfrm>
            <a:off x="304800" y="228600"/>
            <a:ext cx="11684000"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Component Diagram</a:t>
            </a:r>
          </a:p>
        </p:txBody>
      </p:sp>
      <p:pic>
        <p:nvPicPr>
          <p:cNvPr id="8" name="Picture 7" descr="A screenshot of a computer&#10;&#10;Description automatically generated with medium confidence">
            <a:extLst>
              <a:ext uri="{FF2B5EF4-FFF2-40B4-BE49-F238E27FC236}">
                <a16:creationId xmlns:a16="http://schemas.microsoft.com/office/drawing/2014/main" id="{984C1068-4916-DF12-98CF-44987EB57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1837244"/>
            <a:ext cx="10877452" cy="3183511"/>
          </a:xfrm>
          <a:prstGeom prst="rect">
            <a:avLst/>
          </a:prstGeom>
        </p:spPr>
      </p:pic>
    </p:spTree>
    <p:extLst>
      <p:ext uri="{BB962C8B-B14F-4D97-AF65-F5344CB8AC3E}">
        <p14:creationId xmlns:p14="http://schemas.microsoft.com/office/powerpoint/2010/main" val="294624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4000" b="1"/>
              <a:t>Current Progress – 50%</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3" name="Content Placeholder 2">
            <a:extLst>
              <a:ext uri="{FF2B5EF4-FFF2-40B4-BE49-F238E27FC236}">
                <a16:creationId xmlns:a16="http://schemas.microsoft.com/office/drawing/2014/main" id="{DEA7D590-98BC-787F-1F1E-5B9A46F3667B}"/>
              </a:ext>
            </a:extLst>
          </p:cNvPr>
          <p:cNvSpPr>
            <a:spLocks noGrp="1"/>
          </p:cNvSpPr>
          <p:nvPr>
            <p:ph idx="1"/>
          </p:nvPr>
        </p:nvSpPr>
        <p:spPr>
          <a:xfrm>
            <a:off x="406400" y="1096962"/>
            <a:ext cx="11379200" cy="5100637"/>
          </a:xfrm>
        </p:spPr>
        <p:txBody>
          <a:bodyPr>
            <a:normAutofit/>
          </a:bodyPr>
          <a:lstStyle/>
          <a:p>
            <a:r>
              <a:rPr lang="en-US" sz="3200" b="1"/>
              <a:t>Performance Index Development</a:t>
            </a:r>
          </a:p>
          <a:p>
            <a:pPr lvl="1">
              <a:buFont typeface="Wingdings" panose="05000000000000000000" pitchFamily="2" charset="2"/>
              <a:buChar char="v"/>
            </a:pPr>
            <a:r>
              <a:rPr lang="en-US" sz="2800"/>
              <a:t> Identified the platform metrics.</a:t>
            </a:r>
          </a:p>
          <a:p>
            <a:pPr lvl="1">
              <a:buFont typeface="Wingdings" panose="05000000000000000000" pitchFamily="2" charset="2"/>
              <a:buChar char="v"/>
            </a:pPr>
            <a:r>
              <a:rPr lang="en-US" sz="2800"/>
              <a:t> Identified bloom’s taxonomy levels.</a:t>
            </a:r>
          </a:p>
          <a:p>
            <a:pPr lvl="1">
              <a:buFont typeface="Wingdings" panose="05000000000000000000" pitchFamily="2" charset="2"/>
              <a:buChar char="v"/>
            </a:pPr>
            <a:r>
              <a:rPr lang="en-US" sz="2800"/>
              <a:t> Assigned weights to platform metrics and bloom’s taxonomy levels.</a:t>
            </a:r>
          </a:p>
          <a:p>
            <a:pPr lvl="1">
              <a:buFont typeface="Wingdings" panose="05000000000000000000" pitchFamily="2" charset="2"/>
              <a:buChar char="v"/>
            </a:pPr>
            <a:r>
              <a:rPr lang="en-US" sz="2800"/>
              <a:t> Developed the basic equation to calculate the performance index.</a:t>
            </a:r>
          </a:p>
          <a:p>
            <a:r>
              <a:rPr lang="en-US" sz="3200" b="1"/>
              <a:t>Dashboard Development</a:t>
            </a:r>
          </a:p>
          <a:p>
            <a:pPr lvl="1">
              <a:buFont typeface="Wingdings" panose="05000000000000000000" pitchFamily="2" charset="2"/>
              <a:buChar char="v"/>
            </a:pPr>
            <a:r>
              <a:rPr lang="en-US" sz="2800"/>
              <a:t> Designed and developed a dashboard to visualize performance data.</a:t>
            </a:r>
            <a:endParaRPr lang="en-US" sz="3200"/>
          </a:p>
          <a:p>
            <a:r>
              <a:rPr lang="en-US" sz="3200" b="1"/>
              <a:t>Forecast Future Performance</a:t>
            </a:r>
          </a:p>
          <a:p>
            <a:pPr lvl="1">
              <a:buFont typeface="Wingdings" panose="05000000000000000000" pitchFamily="2" charset="2"/>
              <a:buChar char="v"/>
            </a:pPr>
            <a:r>
              <a:rPr lang="en-US" sz="2800" b="1"/>
              <a:t> </a:t>
            </a:r>
            <a:r>
              <a:rPr lang="en-US" sz="2800"/>
              <a:t>Trained LSTSM and bidirectional LSTM models.</a:t>
            </a:r>
          </a:p>
        </p:txBody>
      </p:sp>
    </p:spTree>
    <p:extLst>
      <p:ext uri="{BB962C8B-B14F-4D97-AF65-F5344CB8AC3E}">
        <p14:creationId xmlns:p14="http://schemas.microsoft.com/office/powerpoint/2010/main" val="228832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graphicFrame>
        <p:nvGraphicFramePr>
          <p:cNvPr id="2" name="Diagram 1">
            <a:extLst>
              <a:ext uri="{FF2B5EF4-FFF2-40B4-BE49-F238E27FC236}">
                <a16:creationId xmlns:a16="http://schemas.microsoft.com/office/drawing/2014/main" id="{6338FC5E-D142-7C2B-06D4-8045A9C5CA40}"/>
              </a:ext>
            </a:extLst>
          </p:cNvPr>
          <p:cNvGraphicFramePr/>
          <p:nvPr>
            <p:extLst>
              <p:ext uri="{D42A27DB-BD31-4B8C-83A1-F6EECF244321}">
                <p14:modId xmlns:p14="http://schemas.microsoft.com/office/powerpoint/2010/main" val="574059226"/>
              </p:ext>
            </p:extLst>
          </p:nvPr>
        </p:nvGraphicFramePr>
        <p:xfrm>
          <a:off x="384517" y="467751"/>
          <a:ext cx="11422966" cy="5922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970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2" name="Title 4">
            <a:extLst>
              <a:ext uri="{FF2B5EF4-FFF2-40B4-BE49-F238E27FC236}">
                <a16:creationId xmlns:a16="http://schemas.microsoft.com/office/drawing/2014/main" id="{4A3A01FC-146D-F40C-C9FC-1F0FC28F2A68}"/>
              </a:ext>
            </a:extLst>
          </p:cNvPr>
          <p:cNvSpPr>
            <a:spLocks noGrp="1"/>
          </p:cNvSpPr>
          <p:nvPr>
            <p:ph type="title"/>
          </p:nvPr>
        </p:nvSpPr>
        <p:spPr>
          <a:xfrm>
            <a:off x="198616" y="259695"/>
            <a:ext cx="11684000" cy="868362"/>
          </a:xfrm>
        </p:spPr>
        <p:txBody>
          <a:bodyPr>
            <a:normAutofit/>
          </a:bodyPr>
          <a:lstStyle/>
          <a:p>
            <a:pPr algn="ctr"/>
            <a:r>
              <a:rPr lang="en-US" sz="4000" b="1" dirty="0"/>
              <a:t>Basic Equation</a:t>
            </a:r>
          </a:p>
        </p:txBody>
      </p:sp>
      <p:sp>
        <p:nvSpPr>
          <p:cNvPr id="17" name="TextBox 16">
            <a:extLst>
              <a:ext uri="{FF2B5EF4-FFF2-40B4-BE49-F238E27FC236}">
                <a16:creationId xmlns:a16="http://schemas.microsoft.com/office/drawing/2014/main" id="{C4A1CF8B-D1AE-045D-DDE2-E22BC848FD2A}"/>
              </a:ext>
            </a:extLst>
          </p:cNvPr>
          <p:cNvSpPr txBox="1"/>
          <p:nvPr/>
        </p:nvSpPr>
        <p:spPr>
          <a:xfrm>
            <a:off x="549251" y="3978813"/>
            <a:ext cx="7474857" cy="2246769"/>
          </a:xfrm>
          <a:prstGeom prst="rect">
            <a:avLst/>
          </a:prstGeom>
          <a:noFill/>
        </p:spPr>
        <p:txBody>
          <a:bodyPr wrap="square" rtlCol="0">
            <a:spAutoFit/>
          </a:bodyPr>
          <a:lstStyle/>
          <a:p>
            <a:r>
              <a:rPr lang="en-US" sz="2000" dirty="0"/>
              <a:t>L1 – EWMA Value of Bloom’s Level 1</a:t>
            </a:r>
          </a:p>
          <a:p>
            <a:r>
              <a:rPr lang="en-US" sz="2000" dirty="0"/>
              <a:t>L2 – EWMA Value of Bloom’s Level 2</a:t>
            </a:r>
          </a:p>
          <a:p>
            <a:r>
              <a:rPr lang="en-US" sz="2000" dirty="0"/>
              <a:t>L3 – EWMA Value of Bloom’s Level 3</a:t>
            </a:r>
          </a:p>
          <a:p>
            <a:endParaRPr lang="en-US" sz="2000" dirty="0"/>
          </a:p>
          <a:p>
            <a:r>
              <a:rPr lang="en-US" sz="2000" dirty="0"/>
              <a:t>X1 – Normalized Average Active Time Per Day</a:t>
            </a:r>
          </a:p>
          <a:p>
            <a:r>
              <a:rPr lang="en-US" sz="2000" dirty="0"/>
              <a:t>X2 – Average Number of Quizzes Completed Per Day</a:t>
            </a:r>
          </a:p>
          <a:p>
            <a:r>
              <a:rPr lang="en-US" sz="2000" dirty="0"/>
              <a:t>X3 – Normalized Average Time Taken to Answer a Question in a Quiz</a:t>
            </a:r>
          </a:p>
        </p:txBody>
      </p:sp>
      <p:sp>
        <p:nvSpPr>
          <p:cNvPr id="18" name="Rectangle 17">
            <a:extLst>
              <a:ext uri="{FF2B5EF4-FFF2-40B4-BE49-F238E27FC236}">
                <a16:creationId xmlns:a16="http://schemas.microsoft.com/office/drawing/2014/main" id="{03E84840-7389-F463-F627-D563571CEBD9}"/>
              </a:ext>
            </a:extLst>
          </p:cNvPr>
          <p:cNvSpPr/>
          <p:nvPr/>
        </p:nvSpPr>
        <p:spPr>
          <a:xfrm>
            <a:off x="549251" y="1709792"/>
            <a:ext cx="10982731" cy="1687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Performance Index = [(0.3L1 + 0.4L2 + 0.3L3) + (100 / 3)(X1 + X2 + X3)] / 2</a:t>
            </a:r>
          </a:p>
        </p:txBody>
      </p:sp>
    </p:spTree>
    <p:extLst>
      <p:ext uri="{BB962C8B-B14F-4D97-AF65-F5344CB8AC3E}">
        <p14:creationId xmlns:p14="http://schemas.microsoft.com/office/powerpoint/2010/main" val="98952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18473" y="661975"/>
            <a:ext cx="3679900" cy="3573516"/>
          </a:xfrm>
          <a:prstGeom prst="rect">
            <a:avLst/>
          </a:prstGeom>
        </p:spPr>
        <p:txBody>
          <a:bodyPr vert="horz" lIns="91440" tIns="45720" rIns="91440" bIns="45720" rtlCol="0" anchor="b">
            <a:normAutofit/>
          </a:bodyPr>
          <a:lstStyle/>
          <a:p>
            <a:pPr algn="ctr"/>
            <a:r>
              <a:rPr lang="en-US" sz="6000" b="1" kern="1200" dirty="0">
                <a:solidFill>
                  <a:schemeClr val="tx1"/>
                </a:solidFill>
                <a:latin typeface="+mj-lt"/>
                <a:ea typeface="+mj-ea"/>
                <a:cs typeface="+mj-cs"/>
              </a:rPr>
              <a:t>High-Level</a:t>
            </a:r>
            <a:br>
              <a:rPr lang="en-US" sz="6000" b="1" kern="1200" dirty="0">
                <a:solidFill>
                  <a:schemeClr val="tx1"/>
                </a:solidFill>
                <a:latin typeface="+mj-lt"/>
                <a:ea typeface="+mj-ea"/>
                <a:cs typeface="+mj-cs"/>
              </a:rPr>
            </a:br>
            <a:r>
              <a:rPr lang="en-US" sz="6000" b="1" kern="1200" dirty="0">
                <a:solidFill>
                  <a:schemeClr val="tx1"/>
                </a:solidFill>
                <a:latin typeface="+mj-lt"/>
                <a:ea typeface="+mj-ea"/>
                <a:cs typeface="+mj-cs"/>
              </a:rPr>
              <a:t>System Diagram</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diagram&#10;&#10;Description automatically generated">
            <a:extLst>
              <a:ext uri="{FF2B5EF4-FFF2-40B4-BE49-F238E27FC236}">
                <a16:creationId xmlns:a16="http://schemas.microsoft.com/office/drawing/2014/main" id="{4745ED57-24E4-E208-2538-C9A4F3B4F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016" y="153545"/>
            <a:ext cx="8039055" cy="6550910"/>
          </a:xfrm>
          <a:prstGeom prst="rect">
            <a:avLst/>
          </a:prstGeom>
        </p:spPr>
      </p:pic>
    </p:spTree>
    <p:extLst>
      <p:ext uri="{BB962C8B-B14F-4D97-AF65-F5344CB8AC3E}">
        <p14:creationId xmlns:p14="http://schemas.microsoft.com/office/powerpoint/2010/main" val="399912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4000" b="1"/>
              <a:t>Proof of Work</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pic>
        <p:nvPicPr>
          <p:cNvPr id="19" name="Picture 18" descr="A screen shot of a computer program&#10;&#10;Description automatically generated with low confidence">
            <a:extLst>
              <a:ext uri="{FF2B5EF4-FFF2-40B4-BE49-F238E27FC236}">
                <a16:creationId xmlns:a16="http://schemas.microsoft.com/office/drawing/2014/main" id="{79B5C8D4-2296-52F6-194C-AE24CB3C2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055" y="1449308"/>
            <a:ext cx="6248204" cy="3329936"/>
          </a:xfrm>
          <a:prstGeom prst="rect">
            <a:avLst/>
          </a:prstGeom>
        </p:spPr>
      </p:pic>
      <p:sp>
        <p:nvSpPr>
          <p:cNvPr id="20" name="TextBox 19">
            <a:extLst>
              <a:ext uri="{FF2B5EF4-FFF2-40B4-BE49-F238E27FC236}">
                <a16:creationId xmlns:a16="http://schemas.microsoft.com/office/drawing/2014/main" id="{B8007387-154F-E9EB-FC46-D1F85AC05CAD}"/>
              </a:ext>
            </a:extLst>
          </p:cNvPr>
          <p:cNvSpPr txBox="1"/>
          <p:nvPr/>
        </p:nvSpPr>
        <p:spPr>
          <a:xfrm>
            <a:off x="7585654" y="4779244"/>
            <a:ext cx="2670629" cy="584775"/>
          </a:xfrm>
          <a:prstGeom prst="rect">
            <a:avLst/>
          </a:prstGeom>
          <a:noFill/>
        </p:spPr>
        <p:txBody>
          <a:bodyPr wrap="square" rtlCol="0">
            <a:spAutoFit/>
          </a:bodyPr>
          <a:lstStyle/>
          <a:p>
            <a:pPr algn="ctr"/>
            <a:r>
              <a:rPr lang="en-US" sz="3200" b="1"/>
              <a:t>Dashboard</a:t>
            </a:r>
          </a:p>
        </p:txBody>
      </p:sp>
      <p:pic>
        <p:nvPicPr>
          <p:cNvPr id="8" name="Picture 7" descr="A screenshot of a computer dashboard&#10;&#10;Description automatically generated with low confidence">
            <a:extLst>
              <a:ext uri="{FF2B5EF4-FFF2-40B4-BE49-F238E27FC236}">
                <a16:creationId xmlns:a16="http://schemas.microsoft.com/office/drawing/2014/main" id="{118A2C09-5C45-47CD-0EB5-4E887D3D9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79" y="1096962"/>
            <a:ext cx="4829849" cy="4791744"/>
          </a:xfrm>
          <a:prstGeom prst="rect">
            <a:avLst/>
          </a:prstGeom>
        </p:spPr>
      </p:pic>
    </p:spTree>
    <p:extLst>
      <p:ext uri="{BB962C8B-B14F-4D97-AF65-F5344CB8AC3E}">
        <p14:creationId xmlns:p14="http://schemas.microsoft.com/office/powerpoint/2010/main" val="119459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67979"/>
            <a:ext cx="11684000" cy="868362"/>
          </a:xfrm>
        </p:spPr>
        <p:txBody>
          <a:bodyPr>
            <a:normAutofit/>
          </a:bodyPr>
          <a:lstStyle/>
          <a:p>
            <a:pPr algn="ctr"/>
            <a:r>
              <a:rPr lang="en-US" sz="4000" b="1"/>
              <a:t>Proof of Work</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pic>
        <p:nvPicPr>
          <p:cNvPr id="6" name="Picture 5" descr="A screenshot of a computer program&#10;&#10;Description automatically generated with medium confidence">
            <a:extLst>
              <a:ext uri="{FF2B5EF4-FFF2-40B4-BE49-F238E27FC236}">
                <a16:creationId xmlns:a16="http://schemas.microsoft.com/office/drawing/2014/main" id="{96600B24-B4BB-3939-43D3-016C4F7FF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28" y="879248"/>
            <a:ext cx="7108894" cy="3794542"/>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A9091BF4-218D-82C9-B3E9-627AD31D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81" y="2408443"/>
            <a:ext cx="6320991" cy="3364100"/>
          </a:xfrm>
          <a:prstGeom prst="rect">
            <a:avLst/>
          </a:prstGeom>
        </p:spPr>
      </p:pic>
      <p:sp>
        <p:nvSpPr>
          <p:cNvPr id="9" name="TextBox 8">
            <a:extLst>
              <a:ext uri="{FF2B5EF4-FFF2-40B4-BE49-F238E27FC236}">
                <a16:creationId xmlns:a16="http://schemas.microsoft.com/office/drawing/2014/main" id="{D2A6EC1A-54D7-36B2-7EB1-D6B7940EB952}"/>
              </a:ext>
            </a:extLst>
          </p:cNvPr>
          <p:cNvSpPr txBox="1"/>
          <p:nvPr/>
        </p:nvSpPr>
        <p:spPr>
          <a:xfrm>
            <a:off x="1525999" y="4638391"/>
            <a:ext cx="3813694" cy="584775"/>
          </a:xfrm>
          <a:prstGeom prst="rect">
            <a:avLst/>
          </a:prstGeom>
          <a:noFill/>
        </p:spPr>
        <p:txBody>
          <a:bodyPr wrap="square" rtlCol="0">
            <a:spAutoFit/>
          </a:bodyPr>
          <a:lstStyle/>
          <a:p>
            <a:r>
              <a:rPr lang="en-US" sz="3200" b="1"/>
              <a:t>LSTM Model Training</a:t>
            </a:r>
          </a:p>
        </p:txBody>
      </p:sp>
      <p:sp>
        <p:nvSpPr>
          <p:cNvPr id="10" name="TextBox 9">
            <a:extLst>
              <a:ext uri="{FF2B5EF4-FFF2-40B4-BE49-F238E27FC236}">
                <a16:creationId xmlns:a16="http://schemas.microsoft.com/office/drawing/2014/main" id="{EEFE18FC-FAC6-7481-8E3A-2B8563F616EF}"/>
              </a:ext>
            </a:extLst>
          </p:cNvPr>
          <p:cNvSpPr txBox="1"/>
          <p:nvPr/>
        </p:nvSpPr>
        <p:spPr>
          <a:xfrm>
            <a:off x="5638781" y="5772543"/>
            <a:ext cx="6620079" cy="584775"/>
          </a:xfrm>
          <a:prstGeom prst="rect">
            <a:avLst/>
          </a:prstGeom>
          <a:noFill/>
        </p:spPr>
        <p:txBody>
          <a:bodyPr wrap="square" rtlCol="0">
            <a:spAutoFit/>
          </a:bodyPr>
          <a:lstStyle/>
          <a:p>
            <a:r>
              <a:rPr lang="en-US" sz="3200" b="1"/>
              <a:t>Bidirectional - LSTM Model Training</a:t>
            </a:r>
          </a:p>
        </p:txBody>
      </p:sp>
    </p:spTree>
    <p:extLst>
      <p:ext uri="{BB962C8B-B14F-4D97-AF65-F5344CB8AC3E}">
        <p14:creationId xmlns:p14="http://schemas.microsoft.com/office/powerpoint/2010/main" val="3358071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4000" b="1"/>
              <a:t>Future Progress – 100%</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3" name="Content Placeholder 2">
            <a:extLst>
              <a:ext uri="{FF2B5EF4-FFF2-40B4-BE49-F238E27FC236}">
                <a16:creationId xmlns:a16="http://schemas.microsoft.com/office/drawing/2014/main" id="{DEA7D590-98BC-787F-1F1E-5B9A46F3667B}"/>
              </a:ext>
            </a:extLst>
          </p:cNvPr>
          <p:cNvSpPr>
            <a:spLocks noGrp="1"/>
          </p:cNvSpPr>
          <p:nvPr>
            <p:ph idx="1"/>
          </p:nvPr>
        </p:nvSpPr>
        <p:spPr>
          <a:xfrm>
            <a:off x="457200" y="1244599"/>
            <a:ext cx="11379200" cy="5100637"/>
          </a:xfrm>
        </p:spPr>
        <p:txBody>
          <a:bodyPr>
            <a:normAutofit/>
          </a:bodyPr>
          <a:lstStyle/>
          <a:p>
            <a:r>
              <a:rPr lang="en-US" sz="3200" b="1"/>
              <a:t>Performance Index Development</a:t>
            </a:r>
          </a:p>
          <a:p>
            <a:pPr lvl="1">
              <a:buFont typeface="Wingdings" panose="05000000000000000000" pitchFamily="2" charset="2"/>
              <a:buChar char="v"/>
            </a:pPr>
            <a:r>
              <a:rPr lang="en-US" sz="2800"/>
              <a:t> Fine tune the equation.</a:t>
            </a:r>
          </a:p>
          <a:p>
            <a:pPr lvl="1">
              <a:buFont typeface="Wingdings" panose="05000000000000000000" pitchFamily="2" charset="2"/>
              <a:buChar char="v"/>
            </a:pPr>
            <a:r>
              <a:rPr lang="en-US" sz="2800"/>
              <a:t> Validate equation using a real-world dataset.</a:t>
            </a:r>
          </a:p>
          <a:p>
            <a:r>
              <a:rPr lang="en-US" sz="3200" b="1"/>
              <a:t>Dashboard Development</a:t>
            </a:r>
          </a:p>
          <a:p>
            <a:pPr lvl="1">
              <a:buFont typeface="Wingdings" panose="05000000000000000000" pitchFamily="2" charset="2"/>
              <a:buChar char="v"/>
            </a:pPr>
            <a:r>
              <a:rPr lang="en-US" sz="2800"/>
              <a:t> Add more components.</a:t>
            </a:r>
          </a:p>
          <a:p>
            <a:pPr lvl="1">
              <a:buFont typeface="Wingdings" panose="05000000000000000000" pitchFamily="2" charset="2"/>
              <a:buChar char="v"/>
            </a:pPr>
            <a:r>
              <a:rPr lang="en-US" sz="2800"/>
              <a:t> Enhance visualization and attractiveness.</a:t>
            </a:r>
            <a:endParaRPr lang="en-US" sz="3200"/>
          </a:p>
          <a:p>
            <a:r>
              <a:rPr lang="en-US" sz="3200" b="1"/>
              <a:t>Forecast Future Performance</a:t>
            </a:r>
          </a:p>
          <a:p>
            <a:pPr lvl="1">
              <a:buFont typeface="Wingdings" panose="05000000000000000000" pitchFamily="2" charset="2"/>
              <a:buChar char="v"/>
            </a:pPr>
            <a:r>
              <a:rPr lang="en-US" sz="2800" b="1"/>
              <a:t> </a:t>
            </a:r>
            <a:r>
              <a:rPr lang="en-US" sz="2800"/>
              <a:t>Train the best model with the real-world dataset to predict accurate future performance.</a:t>
            </a:r>
          </a:p>
        </p:txBody>
      </p:sp>
    </p:spTree>
    <p:extLst>
      <p:ext uri="{BB962C8B-B14F-4D97-AF65-F5344CB8AC3E}">
        <p14:creationId xmlns:p14="http://schemas.microsoft.com/office/powerpoint/2010/main" val="28483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IT20133368 | Wijayasena w.d.n.d.t</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3" name="Picture 2" descr="A person in a suit and tie&#10;&#10;Description automatically generated with medium confidence">
            <a:extLst>
              <a:ext uri="{FF2B5EF4-FFF2-40B4-BE49-F238E27FC236}">
                <a16:creationId xmlns:a16="http://schemas.microsoft.com/office/drawing/2014/main" id="{4919EC1B-0020-E493-7F86-480F1E4B4F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4229" y="29028"/>
            <a:ext cx="2307771" cy="2417736"/>
          </a:xfrm>
          <a:prstGeom prst="rect">
            <a:avLst/>
          </a:prstGeom>
        </p:spPr>
      </p:pic>
    </p:spTree>
    <p:extLst>
      <p:ext uri="{BB962C8B-B14F-4D97-AF65-F5344CB8AC3E}">
        <p14:creationId xmlns:p14="http://schemas.microsoft.com/office/powerpoint/2010/main" val="1949369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22F02BA-7542-1796-70AF-E8959BB6A146}"/>
              </a:ext>
            </a:extLst>
          </p:cNvPr>
          <p:cNvSpPr/>
          <p:nvPr/>
        </p:nvSpPr>
        <p:spPr>
          <a:xfrm>
            <a:off x="1081313" y="312058"/>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3C5053AE-B0CD-98AE-5CB2-98F7E18DF057}"/>
              </a:ext>
            </a:extLst>
          </p:cNvPr>
          <p:cNvSpPr txBox="1"/>
          <p:nvPr/>
        </p:nvSpPr>
        <p:spPr>
          <a:xfrm>
            <a:off x="1473199" y="582622"/>
            <a:ext cx="3439886" cy="584775"/>
          </a:xfrm>
          <a:prstGeom prst="rect">
            <a:avLst/>
          </a:prstGeom>
          <a:noFill/>
        </p:spPr>
        <p:txBody>
          <a:bodyPr wrap="square" rtlCol="0">
            <a:spAutoFit/>
          </a:bodyPr>
          <a:lstStyle/>
          <a:p>
            <a:pPr algn="ctr"/>
            <a:r>
              <a:rPr lang="en-US" sz="3200" b="1"/>
              <a:t>Research Problem</a:t>
            </a:r>
          </a:p>
        </p:txBody>
      </p:sp>
      <p:sp>
        <p:nvSpPr>
          <p:cNvPr id="13" name="TextBox 12">
            <a:extLst>
              <a:ext uri="{FF2B5EF4-FFF2-40B4-BE49-F238E27FC236}">
                <a16:creationId xmlns:a16="http://schemas.microsoft.com/office/drawing/2014/main" id="{B8058C4D-2172-E60D-7917-7ABC5F45D4C1}"/>
              </a:ext>
            </a:extLst>
          </p:cNvPr>
          <p:cNvSpPr txBox="1"/>
          <p:nvPr/>
        </p:nvSpPr>
        <p:spPr>
          <a:xfrm>
            <a:off x="1489527" y="1738094"/>
            <a:ext cx="3494314" cy="3108543"/>
          </a:xfrm>
          <a:prstGeom prst="rect">
            <a:avLst/>
          </a:prstGeom>
          <a:noFill/>
        </p:spPr>
        <p:txBody>
          <a:bodyPr wrap="square" rtlCol="0">
            <a:spAutoFit/>
          </a:bodyPr>
          <a:lstStyle/>
          <a:p>
            <a:pPr algn="just"/>
            <a:r>
              <a:rPr lang="en-US" sz="2800"/>
              <a:t>How can the declining interest of students in seeking and engaging with recommended extra resources during university lectures be addressed effectively?</a:t>
            </a:r>
          </a:p>
        </p:txBody>
      </p:sp>
      <p:sp>
        <p:nvSpPr>
          <p:cNvPr id="14" name="Rectangle: Rounded Corners 13">
            <a:extLst>
              <a:ext uri="{FF2B5EF4-FFF2-40B4-BE49-F238E27FC236}">
                <a16:creationId xmlns:a16="http://schemas.microsoft.com/office/drawing/2014/main" id="{435E4C0C-628B-592A-03CE-2963BE2DFAC9}"/>
              </a:ext>
            </a:extLst>
          </p:cNvPr>
          <p:cNvSpPr/>
          <p:nvPr/>
        </p:nvSpPr>
        <p:spPr>
          <a:xfrm>
            <a:off x="6799945" y="304800"/>
            <a:ext cx="4310743" cy="577668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767D049-8EE8-87B7-ED25-DDEC34B48DFF}"/>
              </a:ext>
            </a:extLst>
          </p:cNvPr>
          <p:cNvSpPr txBox="1"/>
          <p:nvPr/>
        </p:nvSpPr>
        <p:spPr>
          <a:xfrm>
            <a:off x="7278915" y="525125"/>
            <a:ext cx="3439886" cy="584775"/>
          </a:xfrm>
          <a:prstGeom prst="rect">
            <a:avLst/>
          </a:prstGeom>
          <a:noFill/>
        </p:spPr>
        <p:txBody>
          <a:bodyPr wrap="square" rtlCol="0">
            <a:spAutoFit/>
          </a:bodyPr>
          <a:lstStyle/>
          <a:p>
            <a:pPr algn="ctr"/>
            <a:r>
              <a:rPr lang="en-US" sz="3200" b="1"/>
              <a:t>Proposed Solution</a:t>
            </a:r>
          </a:p>
        </p:txBody>
      </p:sp>
      <p:sp>
        <p:nvSpPr>
          <p:cNvPr id="16" name="TextBox 15">
            <a:extLst>
              <a:ext uri="{FF2B5EF4-FFF2-40B4-BE49-F238E27FC236}">
                <a16:creationId xmlns:a16="http://schemas.microsoft.com/office/drawing/2014/main" id="{40068951-532D-DFD2-35E9-B8DCFFD2BA09}"/>
              </a:ext>
            </a:extLst>
          </p:cNvPr>
          <p:cNvSpPr txBox="1"/>
          <p:nvPr/>
        </p:nvSpPr>
        <p:spPr>
          <a:xfrm>
            <a:off x="7051817" y="1167397"/>
            <a:ext cx="3806998" cy="3539430"/>
          </a:xfrm>
          <a:prstGeom prst="rect">
            <a:avLst/>
          </a:prstGeom>
          <a:noFill/>
        </p:spPr>
        <p:txBody>
          <a:bodyPr wrap="square" rtlCol="0">
            <a:spAutoFit/>
          </a:bodyPr>
          <a:lstStyle/>
          <a:p>
            <a:pPr marL="457200" indent="-457200">
              <a:buFont typeface="Arial" panose="020B0604020202020204" pitchFamily="34" charset="0"/>
              <a:buChar char="•"/>
            </a:pPr>
            <a:endParaRPr lang="en-US" sz="2800"/>
          </a:p>
          <a:p>
            <a:pPr algn="just"/>
            <a:r>
              <a:rPr lang="en-US" sz="2800"/>
              <a:t>Develop a system that provides personalized recommendations of </a:t>
            </a:r>
            <a:r>
              <a:rPr lang="en-US" sz="2800" b="1"/>
              <a:t>highly relevant </a:t>
            </a:r>
            <a:r>
              <a:rPr lang="en-US" sz="2800"/>
              <a:t>and </a:t>
            </a:r>
            <a:r>
              <a:rPr lang="en-US" sz="2800" b="1"/>
              <a:t>popular</a:t>
            </a:r>
            <a:r>
              <a:rPr lang="en-US" sz="2800"/>
              <a:t> extra resources based on the student's uploaded study material.</a:t>
            </a:r>
          </a:p>
        </p:txBody>
      </p:sp>
      <p:cxnSp>
        <p:nvCxnSpPr>
          <p:cNvPr id="20" name="Straight Arrow Connector 19">
            <a:extLst>
              <a:ext uri="{FF2B5EF4-FFF2-40B4-BE49-F238E27FC236}">
                <a16:creationId xmlns:a16="http://schemas.microsoft.com/office/drawing/2014/main" id="{4225D27E-7D18-1B47-8988-91006AFC17F2}"/>
              </a:ext>
            </a:extLst>
          </p:cNvPr>
          <p:cNvCxnSpPr>
            <a:cxnSpLocks/>
            <a:stCxn id="11" idx="3"/>
            <a:endCxn id="14" idx="1"/>
          </p:cNvCxnSpPr>
          <p:nvPr/>
        </p:nvCxnSpPr>
        <p:spPr>
          <a:xfrm flipV="1">
            <a:off x="5392056" y="3193143"/>
            <a:ext cx="1407889" cy="7258"/>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D9BE0705-238B-629F-EB8B-2D880B4A238D}"/>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24412753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DDC2CF6E-D40B-4A24-0F71-1AC35FEB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635" y="691748"/>
            <a:ext cx="7866994" cy="5823823"/>
          </a:xfrm>
          <a:prstGeom prst="rect">
            <a:avLst/>
          </a:prstGeom>
          <a:ln w="12700">
            <a:solidFill>
              <a:schemeClr val="tx1"/>
            </a:solidFill>
          </a:ln>
        </p:spPr>
      </p:pic>
      <p:sp>
        <p:nvSpPr>
          <p:cNvPr id="4" name="Subtitle 2">
            <a:extLst>
              <a:ext uri="{FF2B5EF4-FFF2-40B4-BE49-F238E27FC236}">
                <a16:creationId xmlns:a16="http://schemas.microsoft.com/office/drawing/2014/main" id="{C6FD4436-ED10-7C7B-1FC7-EA42C467331E}"/>
              </a:ext>
            </a:extLst>
          </p:cNvPr>
          <p:cNvSpPr txBox="1">
            <a:spLocks/>
          </p:cNvSpPr>
          <p:nvPr/>
        </p:nvSpPr>
        <p:spPr>
          <a:xfrm>
            <a:off x="304800" y="72956"/>
            <a:ext cx="3803374" cy="641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solidFill>
                  <a:prstClr val="black"/>
                </a:solidFill>
                <a:latin typeface="+mj-lt"/>
              </a:rPr>
              <a:t>System Diagram</a:t>
            </a:r>
          </a:p>
        </p:txBody>
      </p:sp>
      <p:sp>
        <p:nvSpPr>
          <p:cNvPr id="6" name="Rectangle 5">
            <a:extLst>
              <a:ext uri="{FF2B5EF4-FFF2-40B4-BE49-F238E27FC236}">
                <a16:creationId xmlns:a16="http://schemas.microsoft.com/office/drawing/2014/main" id="{F28578B5-719F-62DB-5700-8AA13C5DCD9D}"/>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2023-035</a:t>
            </a:r>
          </a:p>
        </p:txBody>
      </p:sp>
    </p:spTree>
    <p:extLst>
      <p:ext uri="{BB962C8B-B14F-4D97-AF65-F5344CB8AC3E}">
        <p14:creationId xmlns:p14="http://schemas.microsoft.com/office/powerpoint/2010/main" val="4223368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D993AA7-B15E-BCEC-5D37-A4FF44CE0D50}"/>
              </a:ext>
            </a:extLst>
          </p:cNvPr>
          <p:cNvSpPr txBox="1">
            <a:spLocks/>
          </p:cNvSpPr>
          <p:nvPr/>
        </p:nvSpPr>
        <p:spPr>
          <a:xfrm>
            <a:off x="198617" y="205999"/>
            <a:ext cx="11684000" cy="7961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Current Progress – 50%</a:t>
            </a:r>
          </a:p>
        </p:txBody>
      </p:sp>
      <p:sp>
        <p:nvSpPr>
          <p:cNvPr id="5" name="TextBox 4">
            <a:extLst>
              <a:ext uri="{FF2B5EF4-FFF2-40B4-BE49-F238E27FC236}">
                <a16:creationId xmlns:a16="http://schemas.microsoft.com/office/drawing/2014/main" id="{72CBA718-B899-AE7F-426E-5157FF392355}"/>
              </a:ext>
            </a:extLst>
          </p:cNvPr>
          <p:cNvSpPr txBox="1"/>
          <p:nvPr/>
        </p:nvSpPr>
        <p:spPr>
          <a:xfrm>
            <a:off x="1408112" y="1333500"/>
            <a:ext cx="9477375" cy="4031873"/>
          </a:xfrm>
          <a:prstGeom prst="rect">
            <a:avLst/>
          </a:prstGeom>
          <a:noFill/>
        </p:spPr>
        <p:txBody>
          <a:bodyPr wrap="square" rtlCol="0">
            <a:spAutoFit/>
          </a:bodyPr>
          <a:lstStyle/>
          <a:p>
            <a:pPr marL="285750" indent="-285750">
              <a:buFont typeface="Arial" panose="020B0604020202020204" pitchFamily="34" charset="0"/>
              <a:buChar char="•"/>
            </a:pPr>
            <a:r>
              <a:rPr lang="en-US" sz="3200" b="1"/>
              <a:t>Process Query</a:t>
            </a:r>
          </a:p>
          <a:p>
            <a:pPr marL="800100" lvl="1" indent="-342900">
              <a:buFont typeface="Wingdings" panose="05000000000000000000" pitchFamily="2" charset="2"/>
              <a:buChar char="v"/>
            </a:pPr>
            <a:r>
              <a:rPr lang="en-US" sz="2800"/>
              <a:t>Implement the process of pre-processing the given paragraph.</a:t>
            </a:r>
          </a:p>
          <a:p>
            <a:pPr marL="800100" lvl="1" indent="-342900">
              <a:buFont typeface="Wingdings" panose="05000000000000000000" pitchFamily="2" charset="2"/>
              <a:buChar char="v"/>
            </a:pPr>
            <a:r>
              <a:rPr lang="en-US" sz="2800"/>
              <a:t>Develop the Latent Dirichlet allocation (LDA) Model.</a:t>
            </a:r>
          </a:p>
          <a:p>
            <a:pPr marL="800100" lvl="1" indent="-342900">
              <a:buFont typeface="Wingdings" panose="05000000000000000000" pitchFamily="2" charset="2"/>
              <a:buChar char="v"/>
            </a:pPr>
            <a:r>
              <a:rPr lang="en-US" sz="2800"/>
              <a:t>Compress the topics to avoid topic duplication.</a:t>
            </a:r>
          </a:p>
          <a:p>
            <a:pPr marL="742950" lvl="1" indent="-285750">
              <a:buFont typeface="Wingdings" panose="05000000000000000000" pitchFamily="2" charset="2"/>
              <a:buChar char="q"/>
            </a:pPr>
            <a:endParaRPr lang="en-US" sz="2400"/>
          </a:p>
          <a:p>
            <a:pPr marL="285750" indent="-285750">
              <a:buFont typeface="Arial" panose="020B0604020202020204" pitchFamily="34" charset="0"/>
              <a:buChar char="•"/>
            </a:pPr>
            <a:r>
              <a:rPr lang="en-US" sz="3200" b="1"/>
              <a:t>Retrieve Resources.</a:t>
            </a:r>
          </a:p>
          <a:p>
            <a:pPr marL="914400" lvl="1" indent="-457200">
              <a:buFont typeface="Wingdings" panose="05000000000000000000" pitchFamily="2" charset="2"/>
              <a:buChar char="v"/>
            </a:pPr>
            <a:r>
              <a:rPr lang="en-US" sz="2800"/>
              <a:t>Retrieve relevant resources from google.</a:t>
            </a:r>
          </a:p>
          <a:p>
            <a:pPr marL="914400" lvl="1" indent="-457200">
              <a:buFont typeface="Wingdings" panose="05000000000000000000" pitchFamily="2" charset="2"/>
              <a:buChar char="v"/>
            </a:pPr>
            <a:r>
              <a:rPr lang="en-US" sz="2800"/>
              <a:t>Display resources.</a:t>
            </a:r>
          </a:p>
        </p:txBody>
      </p:sp>
      <p:sp>
        <p:nvSpPr>
          <p:cNvPr id="7" name="Rectangle 6">
            <a:extLst>
              <a:ext uri="{FF2B5EF4-FFF2-40B4-BE49-F238E27FC236}">
                <a16:creationId xmlns:a16="http://schemas.microsoft.com/office/drawing/2014/main" id="{D1342354-D831-98F4-C28E-B3164FD7DF73}"/>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148590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CBE4690-F776-845D-6AD4-9AE66BE74808}"/>
              </a:ext>
            </a:extLst>
          </p:cNvPr>
          <p:cNvSpPr txBox="1">
            <a:spLocks/>
          </p:cNvSpPr>
          <p:nvPr/>
        </p:nvSpPr>
        <p:spPr>
          <a:xfrm>
            <a:off x="7164387" y="190424"/>
            <a:ext cx="3854450" cy="773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Proof of Work</a:t>
            </a:r>
          </a:p>
        </p:txBody>
      </p:sp>
      <p:pic>
        <p:nvPicPr>
          <p:cNvPr id="6" name="Picture 5">
            <a:extLst>
              <a:ext uri="{FF2B5EF4-FFF2-40B4-BE49-F238E27FC236}">
                <a16:creationId xmlns:a16="http://schemas.microsoft.com/office/drawing/2014/main" id="{F7C02D1F-A9BF-602B-2790-2AA86B1F3E7E}"/>
              </a:ext>
            </a:extLst>
          </p:cNvPr>
          <p:cNvPicPr>
            <a:picLocks noChangeAspect="1"/>
          </p:cNvPicPr>
          <p:nvPr/>
        </p:nvPicPr>
        <p:blipFill>
          <a:blip r:embed="rId2"/>
          <a:stretch>
            <a:fillRect/>
          </a:stretch>
        </p:blipFill>
        <p:spPr>
          <a:xfrm>
            <a:off x="189004" y="174620"/>
            <a:ext cx="5534025" cy="3835403"/>
          </a:xfrm>
          <a:prstGeom prst="rect">
            <a:avLst/>
          </a:prstGeom>
        </p:spPr>
      </p:pic>
      <p:pic>
        <p:nvPicPr>
          <p:cNvPr id="8" name="Picture 7">
            <a:extLst>
              <a:ext uri="{FF2B5EF4-FFF2-40B4-BE49-F238E27FC236}">
                <a16:creationId xmlns:a16="http://schemas.microsoft.com/office/drawing/2014/main" id="{B412D264-6A23-2770-82B7-D73455070567}"/>
              </a:ext>
            </a:extLst>
          </p:cNvPr>
          <p:cNvPicPr>
            <a:picLocks noChangeAspect="1"/>
          </p:cNvPicPr>
          <p:nvPr/>
        </p:nvPicPr>
        <p:blipFill>
          <a:blip r:embed="rId3"/>
          <a:stretch>
            <a:fillRect/>
          </a:stretch>
        </p:blipFill>
        <p:spPr>
          <a:xfrm>
            <a:off x="4473484" y="3555739"/>
            <a:ext cx="7529512" cy="2800611"/>
          </a:xfrm>
          <a:prstGeom prst="rect">
            <a:avLst/>
          </a:prstGeom>
        </p:spPr>
      </p:pic>
      <p:sp>
        <p:nvSpPr>
          <p:cNvPr id="7" name="Rectangle 6">
            <a:extLst>
              <a:ext uri="{FF2B5EF4-FFF2-40B4-BE49-F238E27FC236}">
                <a16:creationId xmlns:a16="http://schemas.microsoft.com/office/drawing/2014/main" id="{39259BEB-FF18-A6FB-FEE2-5A5BD5711A93}"/>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9" name="TextBox 8">
            <a:extLst>
              <a:ext uri="{FF2B5EF4-FFF2-40B4-BE49-F238E27FC236}">
                <a16:creationId xmlns:a16="http://schemas.microsoft.com/office/drawing/2014/main" id="{EC3A9824-E6AC-A8B6-9A87-FE38510078F3}"/>
              </a:ext>
            </a:extLst>
          </p:cNvPr>
          <p:cNvSpPr txBox="1"/>
          <p:nvPr/>
        </p:nvSpPr>
        <p:spPr>
          <a:xfrm>
            <a:off x="189004" y="4010023"/>
            <a:ext cx="3154140" cy="523220"/>
          </a:xfrm>
          <a:prstGeom prst="rect">
            <a:avLst/>
          </a:prstGeom>
          <a:noFill/>
        </p:spPr>
        <p:txBody>
          <a:bodyPr wrap="square" rtlCol="0">
            <a:spAutoFit/>
          </a:bodyPr>
          <a:lstStyle/>
          <a:p>
            <a:r>
              <a:rPr lang="en-US" sz="2800" b="1"/>
              <a:t>Pre-process Passage</a:t>
            </a:r>
          </a:p>
        </p:txBody>
      </p:sp>
      <p:sp>
        <p:nvSpPr>
          <p:cNvPr id="10" name="TextBox 9">
            <a:extLst>
              <a:ext uri="{FF2B5EF4-FFF2-40B4-BE49-F238E27FC236}">
                <a16:creationId xmlns:a16="http://schemas.microsoft.com/office/drawing/2014/main" id="{D125C180-B819-933B-B253-3D5D164DA7EC}"/>
              </a:ext>
            </a:extLst>
          </p:cNvPr>
          <p:cNvSpPr txBox="1"/>
          <p:nvPr/>
        </p:nvSpPr>
        <p:spPr>
          <a:xfrm>
            <a:off x="8240621" y="3040651"/>
            <a:ext cx="3762375" cy="523220"/>
          </a:xfrm>
          <a:prstGeom prst="rect">
            <a:avLst/>
          </a:prstGeom>
          <a:noFill/>
        </p:spPr>
        <p:txBody>
          <a:bodyPr wrap="square" rtlCol="0">
            <a:spAutoFit/>
          </a:bodyPr>
          <a:lstStyle/>
          <a:p>
            <a:r>
              <a:rPr lang="en-US" sz="2800" b="1"/>
              <a:t>Implement LDA model</a:t>
            </a:r>
          </a:p>
        </p:txBody>
      </p:sp>
    </p:spTree>
    <p:extLst>
      <p:ext uri="{BB962C8B-B14F-4D97-AF65-F5344CB8AC3E}">
        <p14:creationId xmlns:p14="http://schemas.microsoft.com/office/powerpoint/2010/main" val="1414772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24120BA-B0B4-9245-2C61-6902221C04B6}"/>
              </a:ext>
            </a:extLst>
          </p:cNvPr>
          <p:cNvSpPr txBox="1">
            <a:spLocks/>
          </p:cNvSpPr>
          <p:nvPr/>
        </p:nvSpPr>
        <p:spPr>
          <a:xfrm>
            <a:off x="7831137" y="412750"/>
            <a:ext cx="3854450" cy="773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Proof of Work</a:t>
            </a:r>
          </a:p>
        </p:txBody>
      </p:sp>
      <p:pic>
        <p:nvPicPr>
          <p:cNvPr id="6" name="Picture 5">
            <a:extLst>
              <a:ext uri="{FF2B5EF4-FFF2-40B4-BE49-F238E27FC236}">
                <a16:creationId xmlns:a16="http://schemas.microsoft.com/office/drawing/2014/main" id="{E17263C6-F931-6590-3FB2-090760BD5A1A}"/>
              </a:ext>
            </a:extLst>
          </p:cNvPr>
          <p:cNvPicPr>
            <a:picLocks noChangeAspect="1"/>
          </p:cNvPicPr>
          <p:nvPr/>
        </p:nvPicPr>
        <p:blipFill>
          <a:blip r:embed="rId2"/>
          <a:stretch>
            <a:fillRect/>
          </a:stretch>
        </p:blipFill>
        <p:spPr>
          <a:xfrm>
            <a:off x="223838" y="368300"/>
            <a:ext cx="7367736" cy="3021013"/>
          </a:xfrm>
          <a:prstGeom prst="rect">
            <a:avLst/>
          </a:prstGeom>
        </p:spPr>
      </p:pic>
      <p:sp>
        <p:nvSpPr>
          <p:cNvPr id="7" name="Rectangle 6">
            <a:extLst>
              <a:ext uri="{FF2B5EF4-FFF2-40B4-BE49-F238E27FC236}">
                <a16:creationId xmlns:a16="http://schemas.microsoft.com/office/drawing/2014/main" id="{5D57DFA4-AD18-CA74-A345-9B85EB3C2EBA}"/>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8" name="Picture 7">
            <a:extLst>
              <a:ext uri="{FF2B5EF4-FFF2-40B4-BE49-F238E27FC236}">
                <a16:creationId xmlns:a16="http://schemas.microsoft.com/office/drawing/2014/main" id="{302DAC59-D519-41E0-0C23-38B065AE65DD}"/>
              </a:ext>
            </a:extLst>
          </p:cNvPr>
          <p:cNvPicPr>
            <a:picLocks noChangeAspect="1"/>
          </p:cNvPicPr>
          <p:nvPr/>
        </p:nvPicPr>
        <p:blipFill>
          <a:blip r:embed="rId3"/>
          <a:stretch>
            <a:fillRect/>
          </a:stretch>
        </p:blipFill>
        <p:spPr>
          <a:xfrm>
            <a:off x="6566334" y="1518512"/>
            <a:ext cx="4512828" cy="4769576"/>
          </a:xfrm>
          <a:prstGeom prst="rect">
            <a:avLst/>
          </a:prstGeom>
        </p:spPr>
      </p:pic>
      <p:sp>
        <p:nvSpPr>
          <p:cNvPr id="9" name="TextBox 8">
            <a:extLst>
              <a:ext uri="{FF2B5EF4-FFF2-40B4-BE49-F238E27FC236}">
                <a16:creationId xmlns:a16="http://schemas.microsoft.com/office/drawing/2014/main" id="{D0214741-A904-D19F-9645-15D67E4D76A6}"/>
              </a:ext>
            </a:extLst>
          </p:cNvPr>
          <p:cNvSpPr txBox="1"/>
          <p:nvPr/>
        </p:nvSpPr>
        <p:spPr>
          <a:xfrm>
            <a:off x="240946" y="3594099"/>
            <a:ext cx="3154140" cy="523220"/>
          </a:xfrm>
          <a:prstGeom prst="rect">
            <a:avLst/>
          </a:prstGeom>
          <a:noFill/>
        </p:spPr>
        <p:txBody>
          <a:bodyPr wrap="square" rtlCol="0">
            <a:spAutoFit/>
          </a:bodyPr>
          <a:lstStyle/>
          <a:p>
            <a:r>
              <a:rPr lang="en-US" sz="2800" b="1"/>
              <a:t>Retrieve Resource </a:t>
            </a:r>
          </a:p>
        </p:txBody>
      </p:sp>
      <p:sp>
        <p:nvSpPr>
          <p:cNvPr id="11" name="TextBox 10">
            <a:extLst>
              <a:ext uri="{FF2B5EF4-FFF2-40B4-BE49-F238E27FC236}">
                <a16:creationId xmlns:a16="http://schemas.microsoft.com/office/drawing/2014/main" id="{3802289A-D251-47B4-978D-C3DDB537E81F}"/>
              </a:ext>
            </a:extLst>
          </p:cNvPr>
          <p:cNvSpPr txBox="1"/>
          <p:nvPr/>
        </p:nvSpPr>
        <p:spPr>
          <a:xfrm>
            <a:off x="3907706" y="5260974"/>
            <a:ext cx="3154140" cy="954107"/>
          </a:xfrm>
          <a:prstGeom prst="rect">
            <a:avLst/>
          </a:prstGeom>
          <a:noFill/>
        </p:spPr>
        <p:txBody>
          <a:bodyPr wrap="square" rtlCol="0">
            <a:spAutoFit/>
          </a:bodyPr>
          <a:lstStyle/>
          <a:p>
            <a:r>
              <a:rPr lang="en-US" sz="2800" b="1"/>
              <a:t>Display Retrieve Resource </a:t>
            </a:r>
          </a:p>
        </p:txBody>
      </p:sp>
    </p:spTree>
    <p:extLst>
      <p:ext uri="{BB962C8B-B14F-4D97-AF65-F5344CB8AC3E}">
        <p14:creationId xmlns:p14="http://schemas.microsoft.com/office/powerpoint/2010/main" val="3268407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A004E3-B7E2-901F-5AC6-9C394233BC7B}"/>
              </a:ext>
            </a:extLst>
          </p:cNvPr>
          <p:cNvPicPr>
            <a:picLocks noChangeAspect="1"/>
          </p:cNvPicPr>
          <p:nvPr/>
        </p:nvPicPr>
        <p:blipFill>
          <a:blip r:embed="rId2"/>
          <a:stretch>
            <a:fillRect/>
          </a:stretch>
        </p:blipFill>
        <p:spPr>
          <a:xfrm>
            <a:off x="167191" y="304724"/>
            <a:ext cx="4995359" cy="3864127"/>
          </a:xfrm>
          <a:prstGeom prst="rect">
            <a:avLst/>
          </a:prstGeom>
        </p:spPr>
      </p:pic>
      <p:pic>
        <p:nvPicPr>
          <p:cNvPr id="7" name="Picture 6">
            <a:extLst>
              <a:ext uri="{FF2B5EF4-FFF2-40B4-BE49-F238E27FC236}">
                <a16:creationId xmlns:a16="http://schemas.microsoft.com/office/drawing/2014/main" id="{76A3DD35-CA08-373A-0FE8-D422E2ED60E9}"/>
              </a:ext>
            </a:extLst>
          </p:cNvPr>
          <p:cNvPicPr>
            <a:picLocks noChangeAspect="1"/>
          </p:cNvPicPr>
          <p:nvPr/>
        </p:nvPicPr>
        <p:blipFill>
          <a:blip r:embed="rId3"/>
          <a:stretch>
            <a:fillRect/>
          </a:stretch>
        </p:blipFill>
        <p:spPr>
          <a:xfrm>
            <a:off x="5292757" y="1981352"/>
            <a:ext cx="6262688" cy="4374998"/>
          </a:xfrm>
          <a:prstGeom prst="rect">
            <a:avLst/>
          </a:prstGeom>
        </p:spPr>
      </p:pic>
      <p:sp>
        <p:nvSpPr>
          <p:cNvPr id="8" name="Title 4">
            <a:extLst>
              <a:ext uri="{FF2B5EF4-FFF2-40B4-BE49-F238E27FC236}">
                <a16:creationId xmlns:a16="http://schemas.microsoft.com/office/drawing/2014/main" id="{8EB32E7A-DEC2-71F5-9414-96BF1A8DD5F1}"/>
              </a:ext>
            </a:extLst>
          </p:cNvPr>
          <p:cNvSpPr txBox="1">
            <a:spLocks/>
          </p:cNvSpPr>
          <p:nvPr/>
        </p:nvSpPr>
        <p:spPr>
          <a:xfrm>
            <a:off x="6869112" y="508000"/>
            <a:ext cx="3854450" cy="773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UI Wireframes</a:t>
            </a:r>
          </a:p>
        </p:txBody>
      </p:sp>
      <p:sp>
        <p:nvSpPr>
          <p:cNvPr id="4" name="Rectangle 3">
            <a:extLst>
              <a:ext uri="{FF2B5EF4-FFF2-40B4-BE49-F238E27FC236}">
                <a16:creationId xmlns:a16="http://schemas.microsoft.com/office/drawing/2014/main" id="{F9AAF714-5FF8-26E7-6E1A-C7DA627B0281}"/>
              </a:ext>
            </a:extLst>
          </p:cNvPr>
          <p:cNvSpPr/>
          <p:nvPr/>
        </p:nvSpPr>
        <p:spPr>
          <a:xfrm>
            <a:off x="2673303" y="6507389"/>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76185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890362" y="87039"/>
            <a:ext cx="3324724" cy="879848"/>
          </a:xfrm>
        </p:spPr>
        <p:txBody>
          <a:bodyPr>
            <a:normAutofit/>
          </a:bodyPr>
          <a:lstStyle/>
          <a:p>
            <a:pPr algn="ctr"/>
            <a:r>
              <a:rPr lang="en-US" sz="4000" b="1"/>
              <a:t>Gantt Chart</a:t>
            </a:r>
          </a:p>
        </p:txBody>
      </p:sp>
      <p:pic>
        <p:nvPicPr>
          <p:cNvPr id="3" name="Picture 2" descr="A picture containing text, screenshot, plot, line&#10;&#10;Description automatically generated">
            <a:extLst>
              <a:ext uri="{FF2B5EF4-FFF2-40B4-BE49-F238E27FC236}">
                <a16:creationId xmlns:a16="http://schemas.microsoft.com/office/drawing/2014/main" id="{EBF23AF9-E2C2-75CE-5819-ED75C5942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4" y="966887"/>
            <a:ext cx="11907912" cy="4871205"/>
          </a:xfrm>
          <a:prstGeom prst="rect">
            <a:avLst/>
          </a:prstGeom>
        </p:spPr>
      </p:pic>
    </p:spTree>
    <p:extLst>
      <p:ext uri="{BB962C8B-B14F-4D97-AF65-F5344CB8AC3E}">
        <p14:creationId xmlns:p14="http://schemas.microsoft.com/office/powerpoint/2010/main" val="3868519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pPr algn="ctr"/>
            <a:r>
              <a:rPr lang="en-US" sz="4000" b="1"/>
              <a:t>Future Progress – 100%</a:t>
            </a:r>
          </a:p>
        </p:txBody>
      </p:sp>
      <p:sp>
        <p:nvSpPr>
          <p:cNvPr id="3" name="Content Placeholder 2">
            <a:extLst>
              <a:ext uri="{FF2B5EF4-FFF2-40B4-BE49-F238E27FC236}">
                <a16:creationId xmlns:a16="http://schemas.microsoft.com/office/drawing/2014/main" id="{DEA7D590-98BC-787F-1F1E-5B9A46F3667B}"/>
              </a:ext>
            </a:extLst>
          </p:cNvPr>
          <p:cNvSpPr>
            <a:spLocks noGrp="1"/>
          </p:cNvSpPr>
          <p:nvPr>
            <p:ph idx="1"/>
          </p:nvPr>
        </p:nvSpPr>
        <p:spPr>
          <a:xfrm>
            <a:off x="812800" y="1651000"/>
            <a:ext cx="11379200" cy="3556000"/>
          </a:xfrm>
        </p:spPr>
        <p:txBody>
          <a:bodyPr>
            <a:normAutofit/>
          </a:bodyPr>
          <a:lstStyle/>
          <a:p>
            <a:pPr>
              <a:lnSpc>
                <a:spcPct val="150000"/>
              </a:lnSpc>
            </a:pPr>
            <a:r>
              <a:rPr lang="en-US" sz="3200" b="1"/>
              <a:t>Rank the resources based on relevance ranking.</a:t>
            </a:r>
          </a:p>
          <a:p>
            <a:pPr>
              <a:lnSpc>
                <a:spcPct val="150000"/>
              </a:lnSpc>
            </a:pPr>
            <a:r>
              <a:rPr lang="en-US" sz="3200" b="1"/>
              <a:t>Rank the resources based on the reading difficulty.</a:t>
            </a:r>
          </a:p>
          <a:p>
            <a:pPr>
              <a:lnSpc>
                <a:spcPct val="150000"/>
              </a:lnSpc>
            </a:pPr>
            <a:r>
              <a:rPr lang="en-US" sz="3200" b="1"/>
              <a:t>Create and equation to merge above ranking levels together.</a:t>
            </a:r>
          </a:p>
          <a:p>
            <a:pPr>
              <a:lnSpc>
                <a:spcPct val="150000"/>
              </a:lnSpc>
            </a:pPr>
            <a:r>
              <a:rPr lang="en-US" sz="3200" b="1"/>
              <a:t>Display best resources.</a:t>
            </a:r>
          </a:p>
          <a:p>
            <a:endParaRPr lang="en-US" sz="2800"/>
          </a:p>
        </p:txBody>
      </p:sp>
      <p:sp>
        <p:nvSpPr>
          <p:cNvPr id="2" name="Rectangle 1">
            <a:extLst>
              <a:ext uri="{FF2B5EF4-FFF2-40B4-BE49-F238E27FC236}">
                <a16:creationId xmlns:a16="http://schemas.microsoft.com/office/drawing/2014/main" id="{0DF794D0-EEBF-A6E1-8737-1E5AB0DEC037}"/>
              </a:ext>
            </a:extLst>
          </p:cNvPr>
          <p:cNvSpPr/>
          <p:nvPr/>
        </p:nvSpPr>
        <p:spPr>
          <a:xfrm>
            <a:off x="2851510" y="6492875"/>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26311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677CC2-C2DA-CAD5-8BF3-311A1B97B3F5}"/>
              </a:ext>
            </a:extLst>
          </p:cNvPr>
          <p:cNvSpPr/>
          <p:nvPr/>
        </p:nvSpPr>
        <p:spPr>
          <a:xfrm>
            <a:off x="3952310" y="5734473"/>
            <a:ext cx="5883946" cy="315179"/>
          </a:xfrm>
          <a:prstGeom prst="rect">
            <a:avLst/>
          </a:prstGeom>
          <a:noFill/>
          <a:ln w="25400" cap="flat" cmpd="sng" algn="ctr">
            <a:noFill/>
            <a:prstDash val="solid"/>
          </a:ln>
          <a:effectLst/>
        </p:spPr>
        <p:txBody>
          <a:bodyPr rtlCol="0" anchor="ctr"/>
          <a:lstStyle/>
          <a:p>
            <a:pPr defTabSz="786384">
              <a:spcAft>
                <a:spcPts val="600"/>
              </a:spcAft>
              <a:defRPr/>
            </a:pPr>
            <a:r>
              <a:rPr lang="en-US" sz="1548" b="1" kern="0">
                <a:solidFill>
                  <a:prstClr val="black"/>
                </a:solidFill>
                <a:latin typeface="Cambria"/>
                <a:ea typeface="+mn-ea"/>
                <a:cs typeface="+mn-cs"/>
              </a:rPr>
              <a:t>IT20133368</a:t>
            </a:r>
            <a:r>
              <a:rPr lang="en-US" sz="1548" kern="0">
                <a:solidFill>
                  <a:prstClr val="black"/>
                </a:solidFill>
                <a:latin typeface="Cambria"/>
                <a:ea typeface="+mn-ea"/>
                <a:cs typeface="+mn-cs"/>
              </a:rPr>
              <a:t>   |   </a:t>
            </a:r>
            <a:r>
              <a:rPr lang="en-US" sz="1548" b="1" kern="0" err="1">
                <a:solidFill>
                  <a:prstClr val="black"/>
                </a:solidFill>
                <a:latin typeface="Cambria"/>
                <a:ea typeface="+mn-ea"/>
                <a:cs typeface="+mn-cs"/>
              </a:rPr>
              <a:t>Wijayasena</a:t>
            </a:r>
            <a:r>
              <a:rPr lang="en-US" sz="1548" b="1" kern="0">
                <a:solidFill>
                  <a:prstClr val="black"/>
                </a:solidFill>
                <a:latin typeface="Cambria"/>
                <a:ea typeface="+mn-ea"/>
                <a:cs typeface="+mn-cs"/>
              </a:rPr>
              <a:t> W.D.N.D.T.  </a:t>
            </a:r>
            <a:r>
              <a:rPr lang="en-US" sz="1548" kern="0">
                <a:solidFill>
                  <a:prstClr val="black"/>
                </a:solidFill>
                <a:latin typeface="Cambria"/>
                <a:ea typeface="+mn-ea"/>
                <a:cs typeface="+mn-cs"/>
              </a:rPr>
              <a:t>| </a:t>
            </a:r>
            <a:r>
              <a:rPr lang="en-US" sz="1600"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DFC7D759-5B2A-032D-0B67-C585EA79A6CE}"/>
              </a:ext>
            </a:extLst>
          </p:cNvPr>
          <p:cNvSpPr/>
          <p:nvPr/>
        </p:nvSpPr>
        <p:spPr>
          <a:xfrm>
            <a:off x="4722866" y="1703672"/>
            <a:ext cx="2746265" cy="807016"/>
          </a:xfrm>
          <a:prstGeom prst="rect">
            <a:avLst/>
          </a:prstGeom>
          <a:noFill/>
        </p:spPr>
        <p:txBody>
          <a:bodyPr wrap="none" lIns="91440" tIns="45720" rIns="91440" bIns="45720">
            <a:spAutoFit/>
          </a:bodyPr>
          <a:lstStyle/>
          <a:p>
            <a:pPr algn="ctr" defTabSz="786384">
              <a:spcAft>
                <a:spcPts val="600"/>
              </a:spcAft>
            </a:pPr>
            <a:r>
              <a:rPr lang="en-US" sz="4644" b="1" kern="12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Thank you</a:t>
            </a:r>
            <a:endParaRPr 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Google Shape;528;p72">
            <a:extLst>
              <a:ext uri="{FF2B5EF4-FFF2-40B4-BE49-F238E27FC236}">
                <a16:creationId xmlns:a16="http://schemas.microsoft.com/office/drawing/2014/main" id="{3CA43872-7451-3418-7D6E-DD8A291AFE20}"/>
              </a:ext>
            </a:extLst>
          </p:cNvPr>
          <p:cNvPicPr preferRelativeResize="0"/>
          <p:nvPr/>
        </p:nvPicPr>
        <p:blipFill>
          <a:blip r:embed="rId2">
            <a:alphaModFix/>
          </a:blip>
          <a:stretch>
            <a:fillRect/>
          </a:stretch>
        </p:blipFill>
        <p:spPr>
          <a:xfrm>
            <a:off x="4898387" y="2592392"/>
            <a:ext cx="2335066" cy="2335066"/>
          </a:xfrm>
          <a:prstGeom prst="rect">
            <a:avLst/>
          </a:prstGeom>
          <a:noFill/>
          <a:ln>
            <a:noFill/>
          </a:ln>
        </p:spPr>
      </p:pic>
    </p:spTree>
    <p:extLst>
      <p:ext uri="{BB962C8B-B14F-4D97-AF65-F5344CB8AC3E}">
        <p14:creationId xmlns:p14="http://schemas.microsoft.com/office/powerpoint/2010/main" val="171599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D8F8F42-18D6-1E63-2878-6E53F4604ECC}"/>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IT20133504 | Weerasekara n. n.</a:t>
            </a:r>
          </a:p>
        </p:txBody>
      </p:sp>
      <p:sp>
        <p:nvSpPr>
          <p:cNvPr id="9" name="Text Placeholder 5">
            <a:extLst>
              <a:ext uri="{FF2B5EF4-FFF2-40B4-BE49-F238E27FC236}">
                <a16:creationId xmlns:a16="http://schemas.microsoft.com/office/drawing/2014/main" id="{0F925F97-31C4-AF11-C92D-BEF449C4A39A}"/>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10" name="Rectangle 9">
            <a:extLst>
              <a:ext uri="{FF2B5EF4-FFF2-40B4-BE49-F238E27FC236}">
                <a16:creationId xmlns:a16="http://schemas.microsoft.com/office/drawing/2014/main" id="{6D579376-B333-1813-4790-0861C1D637B6}"/>
              </a:ext>
            </a:extLst>
          </p:cNvPr>
          <p:cNvSpPr/>
          <p:nvPr/>
        </p:nvSpPr>
        <p:spPr>
          <a:xfrm>
            <a:off x="2971800" y="6485948"/>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11" name="Picture 10" descr="A person standing in front of a whiteboard&#10;&#10;Description automatically generated with medium confidence">
            <a:extLst>
              <a:ext uri="{FF2B5EF4-FFF2-40B4-BE49-F238E27FC236}">
                <a16:creationId xmlns:a16="http://schemas.microsoft.com/office/drawing/2014/main" id="{E7D0C5F5-30C4-EA12-0234-C0ED599F6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5" y="80818"/>
            <a:ext cx="2379886" cy="2544539"/>
          </a:xfrm>
          <a:prstGeom prst="rect">
            <a:avLst/>
          </a:prstGeom>
        </p:spPr>
      </p:pic>
    </p:spTree>
    <p:extLst>
      <p:ext uri="{BB962C8B-B14F-4D97-AF65-F5344CB8AC3E}">
        <p14:creationId xmlns:p14="http://schemas.microsoft.com/office/powerpoint/2010/main" val="158628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3CEBFE4-D3AC-F97D-4B06-E536CC02E05B}"/>
              </a:ext>
            </a:extLst>
          </p:cNvPr>
          <p:cNvSpPr>
            <a:spLocks noChangeArrowheads="1"/>
          </p:cNvSpPr>
          <p:nvPr/>
        </p:nvSpPr>
        <p:spPr bwMode="auto">
          <a:xfrm>
            <a:off x="152400" y="1752600"/>
            <a:ext cx="11887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What is a MIND MAP? </a:t>
            </a:r>
            <a:r>
              <a:rPr lang="en-US" altLang="en-US" sz="2800">
                <a:solidFill>
                  <a:prstClr val="black"/>
                </a:solidFill>
                <a:latin typeface="Söhne"/>
              </a:rPr>
              <a:t>- Mind mapping is a technique used for visually organizing information and concepts in a diagram or map. It's a widely-used method for note-taking, brainstorming, and idea organization.</a:t>
            </a:r>
          </a:p>
          <a:p>
            <a:pPr eaLnBrk="0" fontAlgn="base" hangingPunct="0">
              <a:spcBef>
                <a:spcPct val="0"/>
              </a:spcBef>
              <a:spcAft>
                <a:spcPct val="0"/>
              </a:spcAft>
            </a:pPr>
            <a:endParaRPr lang="en-US" altLang="en-US" sz="2800">
              <a:solidFill>
                <a:prstClr val="black"/>
              </a:solidFill>
              <a:latin typeface="Söhne"/>
            </a:endParaRPr>
          </a:p>
          <a:p>
            <a:pPr marL="342900" indent="-342900" eaLnBrk="0" fontAlgn="base" hangingPunct="0">
              <a:spcBef>
                <a:spcPct val="0"/>
              </a:spcBef>
              <a:spcAft>
                <a:spcPct val="0"/>
              </a:spcAft>
              <a:buFont typeface="Arial" panose="020B0604020202020204" pitchFamily="34" charset="0"/>
              <a:buChar char="•"/>
            </a:pPr>
            <a:r>
              <a:rPr lang="en-US" sz="2800" b="0" i="0">
                <a:effectLst/>
                <a:latin typeface="Söhne"/>
              </a:rPr>
              <a:t>This research attempts to design a knowledge-based system that uses domain-specific knowledge to generate more precise and significant mind maps from text input in order to get over this constraint.</a:t>
            </a:r>
            <a:br>
              <a:rPr lang="en-US" altLang="en-US" sz="2800">
                <a:solidFill>
                  <a:prstClr val="black"/>
                </a:solidFill>
                <a:latin typeface="Söhne"/>
              </a:rPr>
            </a:br>
            <a:endParaRPr lang="en-US" altLang="en-US" sz="2800">
              <a:solidFill>
                <a:prstClr val="black"/>
              </a:solidFill>
              <a:latin typeface="Söhne"/>
            </a:endParaRPr>
          </a:p>
        </p:txBody>
      </p:sp>
      <p:sp>
        <p:nvSpPr>
          <p:cNvPr id="5" name="Subtitle 2">
            <a:extLst>
              <a:ext uri="{FF2B5EF4-FFF2-40B4-BE49-F238E27FC236}">
                <a16:creationId xmlns:a16="http://schemas.microsoft.com/office/drawing/2014/main" id="{7B31B911-7CB0-D4D6-71A8-78545AC79567}"/>
              </a:ext>
            </a:extLst>
          </p:cNvPr>
          <p:cNvSpPr txBox="1">
            <a:spLocks/>
          </p:cNvSpPr>
          <p:nvPr/>
        </p:nvSpPr>
        <p:spPr>
          <a:xfrm>
            <a:off x="4495800" y="381000"/>
            <a:ext cx="2886990" cy="64148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000">
                <a:solidFill>
                  <a:prstClr val="black"/>
                </a:solidFill>
                <a:latin typeface="Cambria"/>
              </a:rPr>
              <a:t>Background</a:t>
            </a:r>
          </a:p>
        </p:txBody>
      </p:sp>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323065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47B571-13F6-28E9-85C7-4FEDBB90DF06}"/>
              </a:ext>
            </a:extLst>
          </p:cNvPr>
          <p:cNvSpPr txBox="1">
            <a:spLocks/>
          </p:cNvSpPr>
          <p:nvPr/>
        </p:nvSpPr>
        <p:spPr>
          <a:xfrm>
            <a:off x="863927" y="1976021"/>
            <a:ext cx="10464143" cy="2905957"/>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öhne"/>
                <a:ea typeface="+mj-ea"/>
              </a:rPr>
              <a:t>"Can a knowledge-based system improve the accuracy and usefulness of mind maps generated from text data compared to existing text mining algorithms and Machine learning approaches?"</a:t>
            </a:r>
            <a:endParaRPr kumimoji="0" lang="en-US" sz="4400" b="0" i="0" u="none" strike="noStrike" kern="1200" cap="none" spc="0" normalizeH="0" baseline="0" noProof="0">
              <a:ln>
                <a:noFill/>
              </a:ln>
              <a:solidFill>
                <a:prstClr val="black"/>
              </a:solidFill>
              <a:effectLst/>
              <a:uLnTx/>
              <a:uFillTx/>
              <a:latin typeface="Adobe Devanagari" pitchFamily="18" charset="0"/>
              <a:ea typeface="+mj-ea"/>
            </a:endParaRPr>
          </a:p>
        </p:txBody>
      </p:sp>
      <p:sp>
        <p:nvSpPr>
          <p:cNvPr id="5" name="Subtitle 2">
            <a:extLst>
              <a:ext uri="{FF2B5EF4-FFF2-40B4-BE49-F238E27FC236}">
                <a16:creationId xmlns:a16="http://schemas.microsoft.com/office/drawing/2014/main" id="{B1D9732C-0BA2-ED51-B353-935D372F22D5}"/>
              </a:ext>
            </a:extLst>
          </p:cNvPr>
          <p:cNvSpPr txBox="1">
            <a:spLocks/>
          </p:cNvSpPr>
          <p:nvPr/>
        </p:nvSpPr>
        <p:spPr>
          <a:xfrm>
            <a:off x="3679794" y="762000"/>
            <a:ext cx="4832411" cy="64148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F6FC6"/>
              </a:buClr>
              <a:buFont typeface="Wingdings 3" charset="2"/>
              <a:buNone/>
            </a:pPr>
            <a:r>
              <a:rPr lang="en-US" sz="4000">
                <a:solidFill>
                  <a:srgbClr val="FF0000"/>
                </a:solidFill>
                <a:latin typeface="Cambria"/>
              </a:rPr>
              <a:t>Research Question</a:t>
            </a:r>
          </a:p>
        </p:txBody>
      </p:sp>
      <p:sp>
        <p:nvSpPr>
          <p:cNvPr id="6" name="Rectangle 5">
            <a:extLst>
              <a:ext uri="{FF2B5EF4-FFF2-40B4-BE49-F238E27FC236}">
                <a16:creationId xmlns:a16="http://schemas.microsoft.com/office/drawing/2014/main" id="{D7C2BA3E-D7AC-3513-E530-B774376496D2}"/>
              </a:ext>
            </a:extLst>
          </p:cNvPr>
          <p:cNvSpPr/>
          <p:nvPr/>
        </p:nvSpPr>
        <p:spPr>
          <a:xfrm>
            <a:off x="3505200" y="6458239"/>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23354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FB9B7FA-C17C-74B5-2C7B-2D4385F39C5E}"/>
              </a:ext>
            </a:extLst>
          </p:cNvPr>
          <p:cNvSpPr txBox="1">
            <a:spLocks/>
          </p:cNvSpPr>
          <p:nvPr/>
        </p:nvSpPr>
        <p:spPr>
          <a:xfrm>
            <a:off x="2982351" y="130868"/>
            <a:ext cx="5088223" cy="641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prstClr val="black"/>
                </a:solidFill>
                <a:latin typeface="+mj-lt"/>
              </a:rPr>
              <a:t>Component Diagram</a:t>
            </a:r>
          </a:p>
        </p:txBody>
      </p:sp>
      <p:pic>
        <p:nvPicPr>
          <p:cNvPr id="5" name="Picture 4" descr="Diagram&#10;&#10;Description automatically generated">
            <a:extLst>
              <a:ext uri="{FF2B5EF4-FFF2-40B4-BE49-F238E27FC236}">
                <a16:creationId xmlns:a16="http://schemas.microsoft.com/office/drawing/2014/main" id="{78189BC6-EFB1-2E63-0484-0DC171C8EE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5" t="3110" r="2277" b="6241"/>
          <a:stretch/>
        </p:blipFill>
        <p:spPr>
          <a:xfrm>
            <a:off x="1395412" y="772357"/>
            <a:ext cx="9401175" cy="5372101"/>
          </a:xfrm>
          <a:prstGeom prst="rect">
            <a:avLst/>
          </a:prstGeom>
        </p:spPr>
      </p:pic>
      <p:sp>
        <p:nvSpPr>
          <p:cNvPr id="6" name="Rectangle 5">
            <a:extLst>
              <a:ext uri="{FF2B5EF4-FFF2-40B4-BE49-F238E27FC236}">
                <a16:creationId xmlns:a16="http://schemas.microsoft.com/office/drawing/2014/main" id="{D89B1D7D-7162-002E-FE57-08FB18580171}"/>
              </a:ext>
            </a:extLst>
          </p:cNvPr>
          <p:cNvSpPr/>
          <p:nvPr/>
        </p:nvSpPr>
        <p:spPr>
          <a:xfrm>
            <a:off x="3276600" y="6476711"/>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77705096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D7BB3503-FF5C-4D54-BCCF-245FDFF591EA}"/>
              </a:ext>
            </a:extLst>
          </p:cNvPr>
          <p:cNvSpPr txBox="1">
            <a:spLocks/>
          </p:cNvSpPr>
          <p:nvPr/>
        </p:nvSpPr>
        <p:spPr>
          <a:xfrm>
            <a:off x="4546219" y="363061"/>
            <a:ext cx="3099562" cy="6414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prstClr val="black"/>
                </a:solidFill>
                <a:latin typeface="Cambria"/>
              </a:rPr>
              <a:t>Technologies</a:t>
            </a:r>
          </a:p>
        </p:txBody>
      </p:sp>
      <p:sp>
        <p:nvSpPr>
          <p:cNvPr id="5" name="Rectangle 1">
            <a:extLst>
              <a:ext uri="{FF2B5EF4-FFF2-40B4-BE49-F238E27FC236}">
                <a16:creationId xmlns:a16="http://schemas.microsoft.com/office/drawing/2014/main" id="{E81EE7DD-F09A-1BEB-61E2-43CEE23B41C0}"/>
              </a:ext>
            </a:extLst>
          </p:cNvPr>
          <p:cNvSpPr>
            <a:spLocks noChangeArrowheads="1"/>
          </p:cNvSpPr>
          <p:nvPr/>
        </p:nvSpPr>
        <p:spPr bwMode="auto">
          <a:xfrm>
            <a:off x="137117" y="3948083"/>
            <a:ext cx="1018282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a:solidFill>
                  <a:prstClr val="black"/>
                </a:solidFill>
                <a:latin typeface="Söhne"/>
              </a:rPr>
              <a:t>2.  Text Preprocessing : Clean the text data by removing stop words, punctuations, etc.</a:t>
            </a:r>
            <a:br>
              <a:rPr lang="en-US" altLang="en-US" sz="2000">
                <a:solidFill>
                  <a:prstClr val="black"/>
                </a:solidFill>
                <a:latin typeface="Söhne"/>
              </a:rPr>
            </a:br>
            <a:endParaRPr lang="en-US" altLang="en-US">
              <a:solidFill>
                <a:prstClr val="black"/>
              </a:solidFill>
              <a:latin typeface="Arial" panose="020B0604020202020204" pitchFamily="34" charset="0"/>
            </a:endParaRPr>
          </a:p>
        </p:txBody>
      </p:sp>
      <p:sp>
        <p:nvSpPr>
          <p:cNvPr id="6" name="Rectangle 5">
            <a:extLst>
              <a:ext uri="{FF2B5EF4-FFF2-40B4-BE49-F238E27FC236}">
                <a16:creationId xmlns:a16="http://schemas.microsoft.com/office/drawing/2014/main" id="{37F4EC17-6686-774C-CC29-BB7A31B5C7A6}"/>
              </a:ext>
            </a:extLst>
          </p:cNvPr>
          <p:cNvSpPr/>
          <p:nvPr/>
        </p:nvSpPr>
        <p:spPr>
          <a:xfrm>
            <a:off x="3581400" y="6413877"/>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7" name="Rectangle 1">
            <a:extLst>
              <a:ext uri="{FF2B5EF4-FFF2-40B4-BE49-F238E27FC236}">
                <a16:creationId xmlns:a16="http://schemas.microsoft.com/office/drawing/2014/main" id="{0F53214C-FF25-78D0-EFCA-F4A79EAC0829}"/>
              </a:ext>
            </a:extLst>
          </p:cNvPr>
          <p:cNvSpPr>
            <a:spLocks noChangeArrowheads="1"/>
          </p:cNvSpPr>
          <p:nvPr/>
        </p:nvSpPr>
        <p:spPr bwMode="auto">
          <a:xfrm>
            <a:off x="214938" y="806677"/>
            <a:ext cx="1018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514350" eaLnBrk="0" fontAlgn="base" hangingPunct="0">
              <a:spcBef>
                <a:spcPct val="0"/>
              </a:spcBef>
              <a:spcAft>
                <a:spcPct val="0"/>
              </a:spcAft>
              <a:buFont typeface="+mj-lt"/>
              <a:buAutoNum type="arabicPeriod"/>
            </a:pPr>
            <a:r>
              <a:rPr lang="en-US" altLang="en-US" sz="2000">
                <a:solidFill>
                  <a:prstClr val="black"/>
                </a:solidFill>
                <a:latin typeface="Söhne"/>
              </a:rPr>
              <a:t>Imported Python Libraries.</a:t>
            </a:r>
            <a:endParaRPr lang="en-US" altLang="en-US">
              <a:solidFill>
                <a:prstClr val="black"/>
              </a:solidFill>
              <a:latin typeface="Arial" panose="020B0604020202020204" pitchFamily="34" charset="0"/>
            </a:endParaRPr>
          </a:p>
        </p:txBody>
      </p:sp>
      <p:pic>
        <p:nvPicPr>
          <p:cNvPr id="9" name="Picture 8" descr="A screen shot of a computer&#10;&#10;Description automatically generated with medium confidence">
            <a:extLst>
              <a:ext uri="{FF2B5EF4-FFF2-40B4-BE49-F238E27FC236}">
                <a16:creationId xmlns:a16="http://schemas.microsoft.com/office/drawing/2014/main" id="{FF620C84-05D0-3709-2D0A-F577DBD2C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818" y="1205785"/>
            <a:ext cx="7834039" cy="2575783"/>
          </a:xfrm>
          <a:prstGeom prst="rect">
            <a:avLst/>
          </a:prstGeom>
        </p:spPr>
      </p:pic>
      <p:pic>
        <p:nvPicPr>
          <p:cNvPr id="11" name="Picture 10" descr="A picture containing screenshot, text, font&#10;&#10;Description automatically generated">
            <a:extLst>
              <a:ext uri="{FF2B5EF4-FFF2-40B4-BE49-F238E27FC236}">
                <a16:creationId xmlns:a16="http://schemas.microsoft.com/office/drawing/2014/main" id="{BEED3A88-1E79-DFF4-ECAD-C4CDD6354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818" y="4513634"/>
            <a:ext cx="7834039" cy="1490347"/>
          </a:xfrm>
          <a:prstGeom prst="rect">
            <a:avLst/>
          </a:prstGeom>
        </p:spPr>
      </p:pic>
    </p:spTree>
    <p:extLst>
      <p:ext uri="{BB962C8B-B14F-4D97-AF65-F5344CB8AC3E}">
        <p14:creationId xmlns:p14="http://schemas.microsoft.com/office/powerpoint/2010/main" val="158890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59928CC92FF64D8F6A9ED35DE10208" ma:contentTypeVersion="14" ma:contentTypeDescription="Create a new document." ma:contentTypeScope="" ma:versionID="1998c79aae39f53a7e9124a4123620c3">
  <xsd:schema xmlns:xsd="http://www.w3.org/2001/XMLSchema" xmlns:xs="http://www.w3.org/2001/XMLSchema" xmlns:p="http://schemas.microsoft.com/office/2006/metadata/properties" xmlns:ns3="6b9d271b-bb09-424b-8356-b0afc275c3da" xmlns:ns4="3cd66920-ee05-4ffa-b887-7a97a492fda3" targetNamespace="http://schemas.microsoft.com/office/2006/metadata/properties" ma:root="true" ma:fieldsID="b0bf5e58d92e46318fdf70a3404d610f" ns3:_="" ns4:_="">
    <xsd:import namespace="6b9d271b-bb09-424b-8356-b0afc275c3da"/>
    <xsd:import namespace="3cd66920-ee05-4ffa-b887-7a97a492fda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d271b-bb09-424b-8356-b0afc275c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d66920-ee05-4ffa-b887-7a97a492fda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b9d271b-bb09-424b-8356-b0afc275c3da" xsi:nil="true"/>
  </documentManagement>
</p:properties>
</file>

<file path=customXml/itemProps1.xml><?xml version="1.0" encoding="utf-8"?>
<ds:datastoreItem xmlns:ds="http://schemas.openxmlformats.org/officeDocument/2006/customXml" ds:itemID="{2BDEF44D-46FA-40E8-ACC9-8066E6DDE9AF}">
  <ds:schemaRefs>
    <ds:schemaRef ds:uri="3cd66920-ee05-4ffa-b887-7a97a492fda3"/>
    <ds:schemaRef ds:uri="6b9d271b-bb09-424b-8356-b0afc275c3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78CFA8-8426-4E83-B8C6-3E2404773772}">
  <ds:schemaRefs>
    <ds:schemaRef ds:uri="http://schemas.microsoft.com/sharepoint/v3/contenttype/forms"/>
  </ds:schemaRefs>
</ds:datastoreItem>
</file>

<file path=customXml/itemProps3.xml><?xml version="1.0" encoding="utf-8"?>
<ds:datastoreItem xmlns:ds="http://schemas.openxmlformats.org/officeDocument/2006/customXml" ds:itemID="{6EF116AD-E77C-48CA-B640-3450E5DC313D}">
  <ds:schemaRefs>
    <ds:schemaRef ds:uri="http://www.w3.org/XML/1998/namespace"/>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6b9d271b-bb09-424b-8356-b0afc275c3da"/>
    <ds:schemaRef ds:uri="3cd66920-ee05-4ffa-b887-7a97a492fda3"/>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125</TotalTime>
  <Words>1719</Words>
  <Application>Microsoft Office PowerPoint</Application>
  <PresentationFormat>Widescreen</PresentationFormat>
  <Paragraphs>213</Paragraphs>
  <Slides>41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Adobe Devanagari</vt:lpstr>
      <vt:lpstr>Arial</vt:lpstr>
      <vt:lpstr>Arial,Sans-Serif</vt:lpstr>
      <vt:lpstr>Calibri</vt:lpstr>
      <vt:lpstr>Calibri Light</vt:lpstr>
      <vt:lpstr>Cambria</vt:lpstr>
      <vt:lpstr>Söhne</vt:lpstr>
      <vt:lpstr>Wingdings</vt:lpstr>
      <vt:lpstr>Wingdings 3</vt:lpstr>
      <vt:lpstr>Wingdings,Sans-Serif</vt:lpstr>
      <vt:lpstr>Office Theme</vt:lpstr>
      <vt:lpstr>BloomQuest</vt:lpstr>
      <vt:lpstr>Research Objectives</vt:lpstr>
      <vt:lpstr>High-Level System Diagram</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Diagram</vt:lpstr>
      <vt:lpstr>PowerPoint Presentation</vt:lpstr>
      <vt:lpstr>PowerPoint Presentation</vt:lpstr>
      <vt:lpstr>PowerPoint Presentation</vt:lpstr>
      <vt:lpstr>PowerPoint Presentation</vt:lpstr>
      <vt:lpstr>Future Progress – 100%</vt:lpstr>
      <vt:lpstr>PowerPoint Presentation</vt:lpstr>
      <vt:lpstr>PowerPoint Presentation</vt:lpstr>
      <vt:lpstr>PowerPoint Presentation</vt:lpstr>
      <vt:lpstr>Current Progress – 50%</vt:lpstr>
      <vt:lpstr>PowerPoint Presentation</vt:lpstr>
      <vt:lpstr>Basic Equation</vt:lpstr>
      <vt:lpstr>Proof of Work</vt:lpstr>
      <vt:lpstr>Proof of Work</vt:lpstr>
      <vt:lpstr>Future Progress –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Progress – 100%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Wijayasena W.D.N.D.T. it20133368</dc:creator>
  <cp:lastModifiedBy>Senaweera T.I.S. it20123468</cp:lastModifiedBy>
  <cp:revision>13</cp:revision>
  <dcterms:created xsi:type="dcterms:W3CDTF">2023-03-30T16:50:33Z</dcterms:created>
  <dcterms:modified xsi:type="dcterms:W3CDTF">2023-07-05T13:49:43Z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0x010100EB59928CC92FF64D8F6A9ED35DE10208</vt:lpwstr>
  </property>
</Properties>
</file>